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02" r:id="rId5"/>
    <p:sldId id="353" r:id="rId6"/>
    <p:sldId id="306" r:id="rId7"/>
    <p:sldId id="311" r:id="rId8"/>
    <p:sldId id="329" r:id="rId9"/>
    <p:sldId id="330" r:id="rId10"/>
    <p:sldId id="331" r:id="rId11"/>
    <p:sldId id="336" r:id="rId12"/>
    <p:sldId id="351" r:id="rId13"/>
    <p:sldId id="332" r:id="rId14"/>
    <p:sldId id="333" r:id="rId15"/>
    <p:sldId id="334" r:id="rId16"/>
    <p:sldId id="335" r:id="rId17"/>
    <p:sldId id="307" r:id="rId18"/>
    <p:sldId id="346" r:id="rId19"/>
    <p:sldId id="344" r:id="rId20"/>
    <p:sldId id="340" r:id="rId21"/>
    <p:sldId id="343" r:id="rId22"/>
    <p:sldId id="348" r:id="rId23"/>
    <p:sldId id="308" r:id="rId24"/>
    <p:sldId id="326" r:id="rId25"/>
    <p:sldId id="313" r:id="rId26"/>
    <p:sldId id="309" r:id="rId27"/>
    <p:sldId id="314" r:id="rId28"/>
    <p:sldId id="349" r:id="rId29"/>
    <p:sldId id="354" r:id="rId30"/>
    <p:sldId id="310" r:id="rId31"/>
    <p:sldId id="317" r:id="rId32"/>
    <p:sldId id="347" r:id="rId33"/>
    <p:sldId id="337" r:id="rId34"/>
    <p:sldId id="352" r:id="rId35"/>
    <p:sldId id="339" r:id="rId36"/>
    <p:sldId id="338" r:id="rId37"/>
    <p:sldId id="320" r:id="rId38"/>
    <p:sldId id="321" r:id="rId39"/>
    <p:sldId id="323" r:id="rId40"/>
    <p:sldId id="319" r:id="rId41"/>
    <p:sldId id="322" r:id="rId42"/>
    <p:sldId id="324" r:id="rId43"/>
    <p:sldId id="316" r:id="rId44"/>
    <p:sldId id="315" r:id="rId45"/>
    <p:sldId id="355" r:id="rId46"/>
    <p:sldId id="318" r:id="rId47"/>
  </p:sldIdLst>
  <p:sldSz cx="18288000" cy="10287000"/>
  <p:notesSz cx="6797675" cy="9926638"/>
  <p:defaultTextStyle>
    <a:defPPr>
      <a:defRPr lang="cs-CZ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C0F"/>
    <a:srgbClr val="9B0000"/>
    <a:srgbClr val="CFD5EA"/>
    <a:srgbClr val="F04123"/>
    <a:srgbClr val="F7A000"/>
    <a:srgbClr val="FFFFFF"/>
    <a:srgbClr val="73BE46"/>
    <a:srgbClr val="74B230"/>
    <a:srgbClr val="28642D"/>
    <a:srgbClr val="003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12994-D54A-43A3-B9C3-E1A7746EA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A320EE-02CC-47D9-8EBF-35F6DA5E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1C12D-995C-4CE2-B7E9-F2AF6EAEF7B3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91342-6732-45B6-A79D-518D44707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9E57E9-23DA-47DB-ADD0-7EE11B2917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E2A15-5B58-4B91-8D19-B67B50939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03AD6-614C-4B13-AA75-3193C707D39E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8A12-C138-49DA-8AA6-D12B63798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6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79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85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08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3">
            <a:extLst>
              <a:ext uri="{FF2B5EF4-FFF2-40B4-BE49-F238E27FC236}">
                <a16:creationId xmlns:a16="http://schemas.microsoft.com/office/drawing/2014/main" id="{3E1E80FF-CDE1-4659-A50D-18C8BA3734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24B457C-E1CC-4DF8-B068-F9E0D15995C0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03BDD9C-B482-4C8C-BAAA-47D61575D20D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err="1">
                <a:solidFill>
                  <a:srgbClr val="C80C0F"/>
                </a:solidFill>
              </a:rPr>
              <a:t>pef.czu.cz</a:t>
            </a:r>
            <a:endParaRPr lang="cs-CZ" sz="3600">
              <a:solidFill>
                <a:srgbClr val="C80C0F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FCE16CD-2F56-4AC7-9A9C-82770E7B6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" y="7776179"/>
            <a:ext cx="5710766" cy="1926622"/>
          </a:xfrm>
          <a:prstGeom prst="rect">
            <a:avLst/>
          </a:prstGeom>
        </p:spPr>
      </p:pic>
      <p:sp>
        <p:nvSpPr>
          <p:cNvPr id="17" name="Zástupný symbol obrázku 3">
            <a:extLst>
              <a:ext uri="{FF2B5EF4-FFF2-40B4-BE49-F238E27FC236}">
                <a16:creationId xmlns:a16="http://schemas.microsoft.com/office/drawing/2014/main" id="{81CEE838-8921-437D-853F-408EC4B07E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8001000"/>
          </a:xfrm>
          <a:prstGeom prst="rect">
            <a:avLst/>
          </a:prstGeom>
        </p:spPr>
        <p:txBody>
          <a:bodyPr lIns="180000" tIns="180000" rIns="180000" bIns="180000"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E690251E-0C52-4982-8171-60DC0B794B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1817183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7" y="1079998"/>
            <a:ext cx="16261266" cy="80354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AEF491-0687-4FD2-AF4B-FC0348CAA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" y="9193353"/>
            <a:ext cx="3205862" cy="1080000"/>
          </a:xfrm>
          <a:prstGeom prst="rect">
            <a:avLst/>
          </a:prstGeom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2CC0A638-579A-43E4-96B4-3CF08EB81F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2232" y="4348612"/>
            <a:ext cx="15111664" cy="2880000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chemeClr val="tx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026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A6D9A389-F059-4682-BB5E-006EEEC6D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obrázku 3">
            <a:extLst>
              <a:ext uri="{FF2B5EF4-FFF2-40B4-BE49-F238E27FC236}">
                <a16:creationId xmlns:a16="http://schemas.microsoft.com/office/drawing/2014/main" id="{8E8F7AB6-976A-4CB0-A0AE-8B783479B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6" y="1087199"/>
            <a:ext cx="16275600" cy="81108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8DD67A-2BC1-496B-AEA6-A213D1E44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" y="9193353"/>
            <a:ext cx="320586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D13C98-A460-4EE5-BFBB-681BBDA81D3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-1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766699-8A1C-452E-BA3A-E469A225BEE7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8BE1237B-FF84-4FBE-AC1D-9DB2202BD7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text 13">
            <a:extLst>
              <a:ext uri="{FF2B5EF4-FFF2-40B4-BE49-F238E27FC236}">
                <a16:creationId xmlns:a16="http://schemas.microsoft.com/office/drawing/2014/main" id="{4C33C50D-A72F-494F-B092-15858B2C6C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1BC1C8-BCF5-484D-8C94-7FAA0AE50120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4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683964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683964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DCFB74D-72F7-43EB-992E-4771EFAD64B6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DD7363C-ADDB-4F17-A7D4-022753619C1F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66B0A99E-A700-494A-928E-194351AE09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48E4E7FD-8E67-4CA1-B99F-8BF78FD8CF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B42C71F-24A2-4414-9417-B39450FE2AC9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15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704512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704512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D9EC26-7008-4417-B72B-CCBD1C03CCFE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4360AEC-B9C3-43BD-B999-313881247166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6" name="Zástupný symbol pro text 6">
            <a:extLst>
              <a:ext uri="{FF2B5EF4-FFF2-40B4-BE49-F238E27FC236}">
                <a16:creationId xmlns:a16="http://schemas.microsoft.com/office/drawing/2014/main" id="{BFADBFEB-36FC-4372-B6CE-58EBC7FFB9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1876212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text 13">
            <a:extLst>
              <a:ext uri="{FF2B5EF4-FFF2-40B4-BE49-F238E27FC236}">
                <a16:creationId xmlns:a16="http://schemas.microsoft.com/office/drawing/2014/main" id="{978F0355-7004-4CFE-9421-A8A1A62CF8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1876212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CEE7F35-80D6-4A44-A79F-9A5BF9F28E36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7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838076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838076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2EFA98-136F-4C96-9195-242D30953C85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991205-46B4-46D5-8BC2-5FBB31A8C642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64907F56-1EFF-441C-9163-66B58475FA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0C077097-4898-476E-8653-0D75052D17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4993D17-DF83-49B5-BD7F-548B4A5A3AE6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7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959987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959987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2DFA0DE-3B32-4779-A5A2-93936FF43114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15A410-DD5A-4C2A-8E8B-ABFF3F6FE773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2" name="Zástupný symbol pro text 6">
            <a:extLst>
              <a:ext uri="{FF2B5EF4-FFF2-40B4-BE49-F238E27FC236}">
                <a16:creationId xmlns:a16="http://schemas.microsoft.com/office/drawing/2014/main" id="{271AC1B1-6DD2-4624-B5E1-05CD48AFF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9EB39BFC-3412-4994-BB20-6B3B39144D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E1CEE8-B267-482F-8FC9-A0CBECB5B5A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31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735335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735335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err="1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pef.czu.cz</a:t>
            </a:r>
            <a:endParaRPr lang="cs-CZ" sz="3600">
              <a:solidFill>
                <a:schemeClr val="bg2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279C0E-6222-4B63-9CC0-70B15CFC02DA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>
                <a:solidFill>
                  <a:schemeClr val="bg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46D64A-DDE1-4D6F-B97F-06D488ADE4CF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>
                <a:solidFill>
                  <a:srgbClr val="C80C0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Provozně ekonomická fakulta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C0B2EC7C-7295-4511-BEB9-1F21F76F55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1876212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66DB023-F78F-49C1-9875-70959FECAB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1876212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C1BF5F3-421C-4882-84E2-ADC07FE86DF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pPr algn="r"/>
              <a:t>‹#›</a:t>
            </a:fld>
            <a:endParaRPr lang="cs-CZ" sz="480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5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3EAF9F-01E9-4701-B3CE-E5EC1515D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100BC4-4DA9-4844-84E4-6D3775F88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50" y="7246778"/>
            <a:ext cx="7779099" cy="2624410"/>
          </a:xfrm>
          <a:prstGeom prst="rect">
            <a:avLst/>
          </a:prstGeom>
          <a:effectLst>
            <a:glow rad="139700">
              <a:schemeClr val="tx1">
                <a:lumMod val="65000"/>
                <a:lumOff val="35000"/>
                <a:alpha val="40000"/>
              </a:schemeClr>
            </a:glo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1F1C3-936F-43D4-96DB-8DB86F629B10}"/>
              </a:ext>
            </a:extLst>
          </p:cNvPr>
          <p:cNvSpPr txBox="1"/>
          <p:nvPr userDrawn="1"/>
        </p:nvSpPr>
        <p:spPr>
          <a:xfrm>
            <a:off x="4351105" y="4543335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38426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351105" y="5143500"/>
            <a:ext cx="9585788" cy="132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83" y="7541610"/>
            <a:ext cx="7983432" cy="26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A95B17-73AF-43C9-B939-77EAE9071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" y="0"/>
            <a:ext cx="18284412" cy="802800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34FDD2F-081D-4C6E-B8F7-EDE09A5F0ADA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01651B9-8DB1-4417-B27C-E73923C98BA2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DC5AB1A-2619-408B-BAA0-9A1DFF784E10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C0724D5-0E83-4994-8DB9-7A30BDB88977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err="1">
                <a:solidFill>
                  <a:srgbClr val="C80C0F"/>
                </a:solidFill>
              </a:rPr>
              <a:t>pef.czu.cz</a:t>
            </a:r>
            <a:endParaRPr lang="cs-CZ" sz="3600">
              <a:solidFill>
                <a:srgbClr val="C80C0F"/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6A2ECFD-46EB-44FF-A27A-5C489A4A6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" y="7776179"/>
            <a:ext cx="5710766" cy="1926622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8B80490D-70E9-4F37-B670-B92332575E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4">
            <a:extLst>
              <a:ext uri="{FF2B5EF4-FFF2-40B4-BE49-F238E27FC236}">
                <a16:creationId xmlns:a16="http://schemas.microsoft.com/office/drawing/2014/main" id="{C22D2AE3-7756-458C-8A84-0DE8F08D4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6504040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351105" y="4746277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9B3DF7-838A-4FFC-8A0E-18EF8054F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50" y="7246778"/>
            <a:ext cx="7779099" cy="2624410"/>
          </a:xfrm>
          <a:prstGeom prst="rect">
            <a:avLst/>
          </a:prstGeom>
          <a:effectLst>
            <a:glow rad="139700">
              <a:schemeClr val="tx1">
                <a:lumMod val="65000"/>
                <a:lumOff val="3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4820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b="7777"/>
          <a:stretch/>
        </p:blipFill>
        <p:spPr>
          <a:xfrm>
            <a:off x="0" y="-1"/>
            <a:ext cx="18288000" cy="1037737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351106" y="5743328"/>
            <a:ext cx="9585788" cy="1200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720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048" y="8392473"/>
            <a:ext cx="5891952" cy="19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18288000" cy="10287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351105" y="4657478"/>
            <a:ext cx="95857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7200">
                <a:solidFill>
                  <a:srgbClr val="C80C0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0397"/>
            <a:ext cx="5286375" cy="17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2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D978B46-7738-414B-B6A8-3DB65F29768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C80C0F"/>
              </a:gs>
              <a:gs pos="50000">
                <a:srgbClr val="9B0000"/>
              </a:gs>
              <a:gs pos="99000">
                <a:srgbClr val="C80C0F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9F7FD5-1F06-4D29-BB4C-162FBC2AEFD9}"/>
              </a:ext>
            </a:extLst>
          </p:cNvPr>
          <p:cNvSpPr txBox="1"/>
          <p:nvPr userDrawn="1"/>
        </p:nvSpPr>
        <p:spPr>
          <a:xfrm>
            <a:off x="4351105" y="3625831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C69C21-6E7E-4C25-A457-536FBE32A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50" y="7246778"/>
            <a:ext cx="7779099" cy="2624410"/>
          </a:xfrm>
          <a:prstGeom prst="rect">
            <a:avLst/>
          </a:prstGeom>
          <a:effectLst>
            <a:glow rad="139700">
              <a:schemeClr val="tx1">
                <a:lumMod val="65000"/>
                <a:lumOff val="3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97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F31F7D-C775-4367-BA11-D7AC53523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8288000" cy="8029575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38285AB-CF97-4232-BE10-B88E3BDDB1D5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5FBF3AD-5E16-47E0-9F0F-471206626283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DA604E6-9EF9-4015-837B-25EA24ABA8E3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DDA62E2-FE7A-4AFA-8044-1ED14126E701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err="1">
                <a:solidFill>
                  <a:srgbClr val="C80C0F"/>
                </a:solidFill>
              </a:rPr>
              <a:t>pef.czu.cz</a:t>
            </a:r>
            <a:endParaRPr lang="cs-CZ" sz="3600">
              <a:solidFill>
                <a:srgbClr val="C80C0F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9537996-64CA-41B7-B183-E7785776E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" y="7776179"/>
            <a:ext cx="5710766" cy="1926622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7602487F-3C29-4D79-9418-0A036B9FED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3">
            <a:extLst>
              <a:ext uri="{FF2B5EF4-FFF2-40B4-BE49-F238E27FC236}">
                <a16:creationId xmlns:a16="http://schemas.microsoft.com/office/drawing/2014/main" id="{F844F9EC-3F8E-4C04-9939-5FE5833C62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533040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C5E546-3806-41A1-87D3-7E4A64F7A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8287998" cy="802957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FD88474-3A3C-4512-AC5F-5F2CF8376263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CD5BF138-FAF5-4C22-A496-6023824A8182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6F21E2B-4757-4C6A-8C74-2ACB33F0C0D7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76E8AF4-6C04-4AD5-A275-DAF437588F37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err="1">
                <a:solidFill>
                  <a:srgbClr val="C80C0F"/>
                </a:solidFill>
              </a:rPr>
              <a:t>pef.czu.cz</a:t>
            </a:r>
            <a:endParaRPr lang="cs-CZ" sz="3600">
              <a:solidFill>
                <a:srgbClr val="C80C0F"/>
              </a:solidFill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F5211D3A-6EC3-49F0-8095-B53712C2DF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" y="7776179"/>
            <a:ext cx="5710766" cy="1926622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75E6743E-3013-43C0-BCEE-F198C0D12E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67A4E56B-2C18-40EB-A1CF-C76A3F36BE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884706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A95B17-73AF-43C9-B939-77EAE9071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802957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C34FDD2F-081D-4C6E-B8F7-EDE09A5F0ADA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01651B9-8DB1-4417-B27C-E73923C98BA2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DC5AB1A-2619-408B-BAA0-9A1DFF784E10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Univerzita plná života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C0724D5-0E83-4994-8DB9-7A30BDB88977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err="1">
                <a:solidFill>
                  <a:srgbClr val="C80C0F"/>
                </a:solidFill>
              </a:rPr>
              <a:t>pef.czu.cz</a:t>
            </a:r>
            <a:endParaRPr lang="cs-CZ" sz="3600">
              <a:solidFill>
                <a:srgbClr val="C80C0F"/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6A2ECFD-46EB-44FF-A27A-5C489A4A61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0" y="7776179"/>
            <a:ext cx="5710766" cy="1926622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8B80490D-70E9-4F37-B670-B92332575E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4">
            <a:extLst>
              <a:ext uri="{FF2B5EF4-FFF2-40B4-BE49-F238E27FC236}">
                <a16:creationId xmlns:a16="http://schemas.microsoft.com/office/drawing/2014/main" id="{C22D2AE3-7756-458C-8A84-0DE8F08D4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2309989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rgbClr val="C80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82A33-9CBD-40CD-8C21-75E186E37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" y="9193353"/>
            <a:ext cx="3205862" cy="1080000"/>
          </a:xfrm>
          <a:prstGeom prst="rect">
            <a:avLst/>
          </a:prstGeom>
        </p:spPr>
      </p:pic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137FF405-C523-4C6D-A210-824A893F53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28775" y="4348612"/>
            <a:ext cx="15044738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98230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E04586-05F3-44DC-94E0-F550E0FE0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5" y="9193353"/>
            <a:ext cx="3201263" cy="1080000"/>
          </a:xfrm>
          <a:prstGeom prst="rect">
            <a:avLst/>
          </a:prstGeom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FD279ADA-FDAB-4914-9469-CB105F4C58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1625" y="4348612"/>
            <a:ext cx="15230475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4002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C5E546-3806-41A1-87D3-7E4A64F7A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1104405"/>
            <a:ext cx="16269005" cy="80392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AEF491-0687-4FD2-AF4B-FC0348CAA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" y="9193353"/>
            <a:ext cx="3205862" cy="1080000"/>
          </a:xfrm>
          <a:prstGeom prst="rect">
            <a:avLst/>
          </a:prstGeom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2CC0A638-579A-43E4-96B4-3CF08EB81F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2232" y="4348612"/>
            <a:ext cx="15111664" cy="15897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9689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9" y="1092374"/>
            <a:ext cx="16269005" cy="80392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AEF491-0687-4FD2-AF4B-FC0348CAA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16" y="9193353"/>
            <a:ext cx="3205862" cy="1080000"/>
          </a:xfrm>
          <a:prstGeom prst="rect">
            <a:avLst/>
          </a:prstGeom>
        </p:spPr>
      </p:pic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2CC0A638-579A-43E4-96B4-3CF08EB81F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2232" y="4348612"/>
            <a:ext cx="15111664" cy="15897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>
                <a:solidFill>
                  <a:srgbClr val="C80C0F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5885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0" r:id="rId3"/>
    <p:sldLayoutId id="2147483683" r:id="rId4"/>
    <p:sldLayoutId id="2147483693" r:id="rId5"/>
    <p:sldLayoutId id="2147483659" r:id="rId6"/>
    <p:sldLayoutId id="2147483674" r:id="rId7"/>
    <p:sldLayoutId id="2147483684" r:id="rId8"/>
    <p:sldLayoutId id="2147483696" r:id="rId9"/>
    <p:sldLayoutId id="2147483697" r:id="rId10"/>
    <p:sldLayoutId id="2147483678" r:id="rId11"/>
    <p:sldLayoutId id="2147483673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1" r:id="rId18"/>
    <p:sldLayoutId id="2147483692" r:id="rId19"/>
    <p:sldLayoutId id="2147483698" r:id="rId20"/>
    <p:sldLayoutId id="2147483694" r:id="rId21"/>
    <p:sldLayoutId id="2147483695" r:id="rId22"/>
    <p:sldLayoutId id="2147483690" r:id="rId23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FA32F7-7918-B7A6-AA08-7D5510E88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34FDD2F-081D-4C6E-B8F7-EDE09A5F0ADA}" type="datetime3">
              <a:rPr lang="cs-CZ" smtClean="0"/>
              <a:pPr/>
              <a:t>13/12/23</a:t>
            </a:fld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F376FB-E4F5-5AF6-011D-7DBA16A149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2965450"/>
            <a:ext cx="15398495" cy="4356100"/>
          </a:xfrm>
        </p:spPr>
        <p:txBody>
          <a:bodyPr/>
          <a:lstStyle/>
          <a:p>
            <a:r>
              <a:rPr lang="cs-CZ"/>
              <a:t>Akademická obec </a:t>
            </a:r>
          </a:p>
          <a:p>
            <a:r>
              <a:rPr lang="cs-CZ"/>
              <a:t>13.12.2023</a:t>
            </a:r>
          </a:p>
        </p:txBody>
      </p:sp>
    </p:spTree>
    <p:extLst>
      <p:ext uri="{BB962C8B-B14F-4D97-AF65-F5344CB8AC3E}">
        <p14:creationId xmlns:p14="http://schemas.microsoft.com/office/powerpoint/2010/main" val="126518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0A24193-CABE-1B9B-899B-B06107F0B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Bakalářská praxe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9EF172-4C0F-6EBF-7261-A835D3C6F0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9A14C0-379E-DB93-CA78-A166294489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Přednášky odborníků z praxe</a:t>
            </a:r>
            <a:endParaRPr lang="cs-CZ">
              <a:latin typeface="Roboto Medium"/>
              <a:ea typeface="Roboto Medium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E3BC27-A64D-026F-418D-73395EBE8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 b="1">
                <a:latin typeface="Calibri"/>
                <a:ea typeface="Roboto"/>
                <a:cs typeface="Roboto"/>
              </a:rPr>
              <a:t>Centrum kariérového a profesního poradenství </a:t>
            </a:r>
            <a:r>
              <a:rPr lang="cs-CZ" sz="3200">
                <a:latin typeface="Calibri"/>
                <a:ea typeface="Roboto"/>
                <a:cs typeface="Roboto"/>
              </a:rPr>
              <a:t>nově organizuje pro studenty bakalářského stupně studia </a:t>
            </a:r>
            <a:r>
              <a:rPr lang="cs-CZ" sz="3200" b="1">
                <a:latin typeface="Calibri"/>
                <a:ea typeface="Roboto"/>
                <a:cs typeface="Roboto"/>
              </a:rPr>
              <a:t>přednášky</a:t>
            </a:r>
            <a:r>
              <a:rPr lang="cs-CZ" sz="3200">
                <a:latin typeface="Calibri"/>
                <a:ea typeface="Roboto"/>
                <a:cs typeface="Roboto"/>
              </a:rPr>
              <a:t> realizované ve spolupráci s přednášejícími z praxe. </a:t>
            </a:r>
            <a:endParaRPr lang="cs-CZ" sz="3200">
              <a:latin typeface="Calibri"/>
              <a:ea typeface="Roboto"/>
              <a:cs typeface="Roboto" panose="02000000000000000000" pitchFamily="2" charset="0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Calibri"/>
                <a:ea typeface="Roboto"/>
                <a:cs typeface="Roboto"/>
              </a:rPr>
              <a:t>Absolvování minimálně jedné přednášky (akce) je povinné pro získání zápočtu.</a:t>
            </a:r>
            <a:endParaRPr lang="cs-CZ" sz="3200">
              <a:latin typeface="Calibri"/>
              <a:ea typeface="Roboto"/>
              <a:cs typeface="Roboto" panose="02000000000000000000" pitchFamily="2" charset="0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Calibri"/>
                <a:ea typeface="Roboto"/>
                <a:cs typeface="Roboto"/>
              </a:rPr>
              <a:t>Přihlašování studentů na přednášky resp. jejich evidence je realizována přes stránky JOBS PEF.</a:t>
            </a:r>
            <a:endParaRPr lang="cs-CZ" sz="3200">
              <a:latin typeface="Calibri"/>
              <a:ea typeface="Robot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316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781FFD4-C325-B634-FEBC-D2FB61FBD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 fontScale="92500"/>
          </a:bodyPr>
          <a:lstStyle/>
          <a:p>
            <a:r>
              <a:rPr lang="cs-CZ" b="0">
                <a:latin typeface="Roboto Medium"/>
                <a:ea typeface="Roboto Medium"/>
                <a:cs typeface="Roboto Medium"/>
              </a:rPr>
              <a:t>Virtuální univerzita třetího věku</a:t>
            </a:r>
            <a:endParaRPr lang="cs-CZ">
              <a:latin typeface="Roboto Medium"/>
              <a:ea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3DF493-BDFA-5E38-870A-4B444A50E7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75A9D6-E726-E49D-5E2F-EB5239E24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9216" y="3576905"/>
            <a:ext cx="15989568" cy="5434943"/>
          </a:xfrm>
        </p:spPr>
        <p:txBody>
          <a:bodyPr lIns="91440" tIns="45720" rIns="91440" bIns="45720" anchor="ctr">
            <a:normAutofit/>
          </a:bodyPr>
          <a:lstStyle/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/>
              <a:t>Jedinečný koncept naplňující vzdělávací i sociální cíle U3V v blízkosti bydliště posluchačů</a:t>
            </a: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/>
              <a:t>Celkem</a:t>
            </a:r>
            <a:r>
              <a:rPr lang="cs-CZ" sz="2800"/>
              <a:t> </a:t>
            </a:r>
            <a:r>
              <a:rPr lang="cs-CZ" sz="2800" b="1"/>
              <a:t>7880</a:t>
            </a:r>
            <a:r>
              <a:rPr lang="cs-CZ" sz="2800"/>
              <a:t> </a:t>
            </a:r>
            <a:r>
              <a:rPr lang="cs-CZ" sz="2800" b="1"/>
              <a:t>posluchačů</a:t>
            </a:r>
            <a:r>
              <a:rPr lang="cs-CZ" sz="2800"/>
              <a:t> studujících v </a:t>
            </a:r>
            <a:r>
              <a:rPr lang="cs-CZ" sz="2800" b="1"/>
              <a:t>373 konzultačních střediscích</a:t>
            </a:r>
            <a:r>
              <a:rPr lang="cs-CZ" sz="2800"/>
              <a:t> </a:t>
            </a:r>
            <a:r>
              <a:rPr lang="cs-CZ" sz="2800" i="1"/>
              <a:t>(z toho 4 v SR)</a:t>
            </a: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/>
              <a:t>Tento semestr zaznamenáno rekordní zvýšení počtu zapojených KS </a:t>
            </a:r>
            <a:r>
              <a:rPr lang="cs-CZ" sz="2800" i="1"/>
              <a:t>(o 37)</a:t>
            </a:r>
            <a:r>
              <a:rPr lang="cs-CZ" sz="2800"/>
              <a:t> i posluchačů </a:t>
            </a:r>
            <a:r>
              <a:rPr lang="cs-CZ" sz="2800" i="1"/>
              <a:t>(o 1016)</a:t>
            </a: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/>
              <a:t>37 jednosemestrálních kurzů </a:t>
            </a:r>
            <a:r>
              <a:rPr lang="cs-CZ" sz="2800" i="1"/>
              <a:t>(široká škála témat – přírodní a sociální vědy, umění, historie)</a:t>
            </a: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/>
              <a:t>Díky zapojení do projektu Knihovny ČZU na zvyšování mediální gramotnosti seniorů a studentů SŠ, podpořeného z Norských fondů, vytvořen nový kurz „Jak porozumět médiím – Průvodce současným mediálním světem“, dostupný zdarma</a:t>
            </a: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C80C0F"/>
                </a:solidFill>
                <a:latin typeface="Roboto"/>
                <a:ea typeface="Roboto"/>
                <a:cs typeface="Roboto"/>
              </a:rPr>
              <a:t>Výnosy 4,9 mil. Kč (za rok 2022 3,7 mil. Kč)  </a:t>
            </a:r>
            <a:endParaRPr lang="cs-CZ" sz="2800">
              <a:solidFill>
                <a:srgbClr val="FF0000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1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Roboto"/>
                <a:ea typeface="Roboto"/>
                <a:cs typeface="Roboto"/>
              </a:rPr>
              <a:t>Poděkování dr. Haně Balzerové a Ing. Andree Krejzové</a:t>
            </a:r>
            <a:endParaRPr lang="cs-CZ" sz="2800" b="1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5617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08F6D78-B90B-19D7-42DE-0DEA130F2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 sz="6000" b="0">
                <a:latin typeface="Roboto Medium"/>
                <a:ea typeface="Roboto Medium"/>
                <a:cs typeface="Roboto Medium"/>
              </a:rPr>
              <a:t>Virtuální univerzita třetího věku v USA, U3V</a:t>
            </a:r>
            <a:endParaRPr lang="cs-CZ" sz="6600">
              <a:latin typeface="Roboto Medium"/>
              <a:ea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4F857B-7980-8B47-4B2D-A812B57672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38A9EC-4C3E-5648-A16D-51183D9D1C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213086"/>
            <a:ext cx="14281150" cy="6235714"/>
          </a:xfrm>
        </p:spPr>
        <p:txBody>
          <a:bodyPr lIns="91440" tIns="45720" rIns="91440" bIns="45720" anchor="ctr">
            <a:normAutofit/>
          </a:bodyPr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Roboto"/>
              </a:rPr>
              <a:t>Podepsáno </a:t>
            </a:r>
            <a:r>
              <a:rPr lang="cs-CZ" sz="2800" b="1">
                <a:cs typeface="Roboto"/>
              </a:rPr>
              <a:t>memorandum o spolupráci s T. G. Masaryk Czech </a:t>
            </a:r>
            <a:r>
              <a:rPr lang="cs-CZ" sz="2800" b="1" err="1">
                <a:cs typeface="Roboto"/>
              </a:rPr>
              <a:t>School</a:t>
            </a:r>
            <a:r>
              <a:rPr lang="cs-CZ" sz="2800" b="1">
                <a:cs typeface="Roboto"/>
              </a:rPr>
              <a:t> v Chicagu</a:t>
            </a:r>
            <a:r>
              <a:rPr lang="cs-CZ" sz="2800">
                <a:cs typeface="Roboto"/>
              </a:rPr>
              <a:t>, která bude působit jako koordinační centrum pro rozšíření VU3V v Severní Americe</a:t>
            </a:r>
            <a:endParaRPr lang="cs-CZ" sz="2800">
              <a:cs typeface="Roboto" panose="02000000000000000000" pitchFamily="2" charset="0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Roboto"/>
              </a:rPr>
              <a:t>VU3V v zahraničí bude vycházet z konceptu fungujícího v ČR a SR, ale bude přizpůsobena místním podmínkám </a:t>
            </a:r>
            <a:endParaRPr lang="cs-CZ" sz="2800"/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Roboto"/>
              </a:rPr>
              <a:t>Dvojjazyčné studijní materiály; anglické a české titulky u </a:t>
            </a:r>
            <a:r>
              <a:rPr lang="cs-CZ" sz="2800" err="1">
                <a:cs typeface="Roboto"/>
              </a:rPr>
              <a:t>videopřednášek</a:t>
            </a:r>
            <a:endParaRPr lang="cs-CZ" sz="2800"/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cs typeface="Roboto"/>
              </a:rPr>
              <a:t>Pilotní běh bude spuštěn 1. 1. 2024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endParaRPr lang="cs-CZ" sz="2800">
              <a:cs typeface="Roboto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Roboto"/>
                <a:ea typeface="Roboto"/>
                <a:cs typeface="Roboto"/>
              </a:rPr>
              <a:t>Prezenční univerzita třetího věku</a:t>
            </a:r>
            <a:endParaRPr lang="cs-CZ" sz="2800" b="1"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Roboto"/>
              </a:rPr>
              <a:t>pokračuje dvouletý přednáškový cyklus, ve kterých se střídají pedagogové jednotlivých kateder Provozně ekonomické fakulty</a:t>
            </a:r>
            <a:endParaRPr lang="cs-CZ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33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EF71DA7-1EF7-B3F8-3CE1-CA21C7609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 fontScale="92500"/>
          </a:bodyPr>
          <a:lstStyle/>
          <a:p>
            <a:r>
              <a:rPr lang="cs-CZ" b="0">
                <a:latin typeface="Roboto Medium"/>
                <a:ea typeface="Roboto Medium"/>
                <a:cs typeface="Roboto Medium"/>
              </a:rPr>
              <a:t>Centra vzdělávání v regionech</a:t>
            </a:r>
            <a:endParaRPr lang="cs-CZ" b="0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9923D5-52A7-94D5-1B66-CD6062A17C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ABF29D-5C57-BAFF-7CFA-424DEDE8C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578371"/>
            <a:ext cx="14281150" cy="5000494"/>
          </a:xfrm>
        </p:spPr>
        <p:txBody>
          <a:bodyPr lIns="91440" tIns="45720" rIns="91440" bIns="45720"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 b="1">
                <a:latin typeface="Roboto"/>
                <a:ea typeface="Roboto"/>
                <a:cs typeface="Roboto"/>
              </a:rPr>
              <a:t>7 center vzdělávání</a:t>
            </a:r>
            <a:r>
              <a:rPr lang="cs-CZ" sz="3200">
                <a:latin typeface="Roboto"/>
                <a:ea typeface="Roboto"/>
                <a:cs typeface="Roboto"/>
              </a:rPr>
              <a:t> původních, 1 nové centrum v Hlinsku</a:t>
            </a:r>
            <a:endParaRPr lang="cs-CZ" sz="3200">
              <a:latin typeface="Roboto"/>
              <a:ea typeface="Roboto"/>
              <a:cs typeface="Roboto" panose="02000000000000000000" pitchFamily="2" charset="0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Roboto"/>
                <a:ea typeface="Roboto"/>
                <a:cs typeface="Roboto"/>
              </a:rPr>
              <a:t>Změny ve vedení některých center vzdělávání </a:t>
            </a:r>
            <a:r>
              <a:rPr lang="cs-CZ" sz="3200" i="1">
                <a:latin typeface="Roboto"/>
                <a:ea typeface="Roboto"/>
                <a:cs typeface="Roboto"/>
              </a:rPr>
              <a:t>(a vyhledávání vhodných prostor)</a:t>
            </a:r>
            <a:endParaRPr lang="cs-CZ" sz="3200" i="1">
              <a:latin typeface="Roboto"/>
              <a:ea typeface="Roboto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Roboto"/>
                <a:ea typeface="Roboto"/>
                <a:cs typeface="Roboto"/>
              </a:rPr>
              <a:t>Sjednocení pravidel a kvality výuky v CV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endParaRPr lang="cs-CZ" sz="3200">
              <a:solidFill>
                <a:srgbClr val="000000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1690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12D31D6-72D4-6322-3F50-497DF545C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obrázku 8" descr="Obsah obrázku oblečení, osoba, okno, computer&#10;&#10;Popis byl vytvořen automaticky">
            <a:extLst>
              <a:ext uri="{FF2B5EF4-FFF2-40B4-BE49-F238E27FC236}">
                <a16:creationId xmlns:a16="http://schemas.microsoft.com/office/drawing/2014/main" id="{2EE4B20B-5F17-80A8-203B-32FF5E228E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b="12679"/>
          <a:stretch>
            <a:fillRect/>
          </a:stretch>
        </p:blipFill>
        <p:spPr>
          <a:xfrm>
            <a:off x="1006200" y="1088100"/>
            <a:ext cx="16275600" cy="81108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0125" y="1094352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Vědecko-výzkumná činnost</a:t>
            </a:r>
          </a:p>
        </p:txBody>
      </p:sp>
      <p:sp>
        <p:nvSpPr>
          <p:cNvPr id="10" name="Zástupný text 1">
            <a:extLst>
              <a:ext uri="{FF2B5EF4-FFF2-40B4-BE49-F238E27FC236}">
                <a16:creationId xmlns:a16="http://schemas.microsoft.com/office/drawing/2014/main" id="{955DC7D5-2995-F7A3-02D6-7700A42CFA5E}"/>
              </a:ext>
            </a:extLst>
          </p:cNvPr>
          <p:cNvSpPr txBox="1">
            <a:spLocks/>
          </p:cNvSpPr>
          <p:nvPr/>
        </p:nvSpPr>
        <p:spPr>
          <a:xfrm>
            <a:off x="1564104" y="551066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prof. Luboš Smutka</a:t>
            </a:r>
          </a:p>
        </p:txBody>
      </p:sp>
    </p:spTree>
    <p:extLst>
      <p:ext uri="{BB962C8B-B14F-4D97-AF65-F5344CB8AC3E}">
        <p14:creationId xmlns:p14="http://schemas.microsoft.com/office/powerpoint/2010/main" val="2644690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7AE01D75-A9C7-B778-D7F7-49E3843D0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Centra excelence</a:t>
            </a:r>
            <a:endParaRPr lang="cs-CZ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D09517-D6E0-FD10-0ADA-01B6F5DECE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/>
              <a:t>Vědecko-výzkumná činnost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5F5A2F5-9D7E-026F-AB9D-DC4B78B0D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73851"/>
              </p:ext>
            </p:extLst>
          </p:nvPr>
        </p:nvGraphicFramePr>
        <p:xfrm>
          <a:off x="3048000" y="3978687"/>
          <a:ext cx="121920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6582">
                  <a:extLst>
                    <a:ext uri="{9D8B030D-6E8A-4147-A177-3AD203B41FA5}">
                      <a16:colId xmlns:a16="http://schemas.microsoft.com/office/drawing/2014/main" val="1612259936"/>
                    </a:ext>
                  </a:extLst>
                </a:gridCol>
                <a:gridCol w="3865418">
                  <a:extLst>
                    <a:ext uri="{9D8B030D-6E8A-4147-A177-3AD203B41FA5}">
                      <a16:colId xmlns:a16="http://schemas.microsoft.com/office/drawing/2014/main" val="1180783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Prof. Ing.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Yuriy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Bilan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, Ph.D. </a:t>
                      </a:r>
                      <a:endParaRPr lang="cs-CZ" sz="44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400" b="0">
                          <a:solidFill>
                            <a:sysClr val="windowText" lastClr="000000"/>
                          </a:solidFill>
                        </a:rPr>
                        <a:t>H 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43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Prof. Daniel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Balsalobre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, Ph.D.  </a:t>
                      </a:r>
                      <a:endParaRPr lang="cs-CZ" sz="44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400" b="0">
                          <a:solidFill>
                            <a:sysClr val="windowText" lastClr="000000"/>
                          </a:solidFill>
                        </a:rPr>
                        <a:t>H 38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Prof.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Subal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Kumbhakar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, Ph.D. </a:t>
                      </a:r>
                      <a:endParaRPr lang="cs-CZ" sz="44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400" b="0">
                          <a:solidFill>
                            <a:sysClr val="windowText" lastClr="000000"/>
                          </a:solidFill>
                        </a:rPr>
                        <a:t>H 41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07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Dr.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Umer</a:t>
                      </a:r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 </a:t>
                      </a:r>
                      <a:r>
                        <a:rPr lang="cs-CZ" sz="4400" b="0" err="1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Shahzad</a:t>
                      </a:r>
                      <a:endParaRPr lang="cs-CZ" sz="44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400" b="0">
                          <a:solidFill>
                            <a:sysClr val="windowText" lastClr="000000"/>
                          </a:solidFill>
                        </a:rPr>
                        <a:t>H 39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396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4400" b="0">
                          <a:solidFill>
                            <a:sysClr val="windowText" lastClr="000000"/>
                          </a:solidFill>
                          <a:latin typeface="Roboto"/>
                          <a:ea typeface="Roboto"/>
                          <a:cs typeface="Roboto"/>
                        </a:rPr>
                        <a:t>Prof. Judit Olah, Ph.D.</a:t>
                      </a:r>
                      <a:endParaRPr lang="cs-CZ" sz="44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400" b="0">
                          <a:solidFill>
                            <a:sysClr val="windowText" lastClr="000000"/>
                          </a:solidFill>
                        </a:rPr>
                        <a:t>H 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934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29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999" y="1043118"/>
            <a:ext cx="15871570" cy="1892451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cs-CZ" sz="6000">
                <a:latin typeface="Roboto Medium"/>
                <a:ea typeface="Roboto Medium"/>
                <a:cs typeface="Roboto Medium"/>
              </a:rPr>
              <a:t>Přehled publikační činnosti </a:t>
            </a:r>
            <a:r>
              <a:rPr lang="cs-CZ" sz="4400">
                <a:latin typeface="Roboto Medium"/>
                <a:ea typeface="Roboto Medium"/>
                <a:cs typeface="Roboto Medium"/>
              </a:rPr>
              <a:t>(k 11. 12. 2023</a:t>
            </a:r>
            <a:r>
              <a:rPr lang="cs-CZ" sz="4800">
                <a:latin typeface="Roboto Medium"/>
                <a:ea typeface="Roboto Medium"/>
                <a:cs typeface="Roboto Medium"/>
              </a:rPr>
              <a:t>)</a:t>
            </a:r>
            <a:endParaRPr lang="cs-CZ" sz="6600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Vědecko-výzkumná činnost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C338BC39-EF75-B488-BB37-21509A36E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095908"/>
              </p:ext>
            </p:extLst>
          </p:nvPr>
        </p:nvGraphicFramePr>
        <p:xfrm>
          <a:off x="3940882" y="3227696"/>
          <a:ext cx="10406236" cy="5188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559">
                  <a:extLst>
                    <a:ext uri="{9D8B030D-6E8A-4147-A177-3AD203B41FA5}">
                      <a16:colId xmlns:a16="http://schemas.microsoft.com/office/drawing/2014/main" val="4011370774"/>
                    </a:ext>
                  </a:extLst>
                </a:gridCol>
                <a:gridCol w="2601559">
                  <a:extLst>
                    <a:ext uri="{9D8B030D-6E8A-4147-A177-3AD203B41FA5}">
                      <a16:colId xmlns:a16="http://schemas.microsoft.com/office/drawing/2014/main" val="877038168"/>
                    </a:ext>
                  </a:extLst>
                </a:gridCol>
                <a:gridCol w="2601559">
                  <a:extLst>
                    <a:ext uri="{9D8B030D-6E8A-4147-A177-3AD203B41FA5}">
                      <a16:colId xmlns:a16="http://schemas.microsoft.com/office/drawing/2014/main" val="4254448470"/>
                    </a:ext>
                  </a:extLst>
                </a:gridCol>
                <a:gridCol w="2601559">
                  <a:extLst>
                    <a:ext uri="{9D8B030D-6E8A-4147-A177-3AD203B41FA5}">
                      <a16:colId xmlns:a16="http://schemas.microsoft.com/office/drawing/2014/main" val="2040000363"/>
                    </a:ext>
                  </a:extLst>
                </a:gridCol>
              </a:tblGrid>
              <a:tr h="142179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Publikace </a:t>
                      </a:r>
                      <a:b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cs-CZ" sz="32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WoS</a:t>
                      </a:r>
                      <a:endParaRPr lang="cs-CZ" sz="3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PEF </a:t>
                      </a:r>
                      <a:b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celkem</a:t>
                      </a:r>
                      <a:endParaRPr lang="cs-CZ" sz="3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 toho centra excelence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Podíl center excelence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870725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Q1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4288" indent="0" algn="r" defTabSz="1443600" fontAlgn="ctr">
                        <a:tabLst>
                          <a:tab pos="358775" algn="dec"/>
                          <a:tab pos="1052513" algn="l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413731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Q2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>
                        <a:tabLst>
                          <a:tab pos="360000" algn="dec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350856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Q3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>
                        <a:tabLst>
                          <a:tab pos="360000" algn="dec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982196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Q4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>
                        <a:tabLst>
                          <a:tab pos="360000" algn="dec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3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735261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ESCI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>
                        <a:tabLst>
                          <a:tab pos="360000" algn="dec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059586"/>
                  </a:ext>
                </a:extLst>
              </a:tr>
              <a:tr h="627833">
                <a:tc>
                  <a:txBody>
                    <a:bodyPr/>
                    <a:lstStyle/>
                    <a:p>
                      <a:pPr algn="l" fontAlgn="b"/>
                      <a:r>
                        <a:rPr lang="cs-CZ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468000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>
                        <a:tabLst>
                          <a:tab pos="360000" algn="dec"/>
                        </a:tabLst>
                      </a:pPr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180000" marR="9720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180000" marR="100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3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180000" marR="827999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32073"/>
                  </a:ext>
                </a:extLst>
              </a:tr>
            </a:tbl>
          </a:graphicData>
        </a:graphic>
      </p:graphicFrame>
      <p:sp>
        <p:nvSpPr>
          <p:cNvPr id="4" name="Zástupný text 4">
            <a:extLst>
              <a:ext uri="{FF2B5EF4-FFF2-40B4-BE49-F238E27FC236}">
                <a16:creationId xmlns:a16="http://schemas.microsoft.com/office/drawing/2014/main" id="{4C49676B-AD82-80EE-2449-674F661733ED}"/>
              </a:ext>
            </a:extLst>
          </p:cNvPr>
          <p:cNvSpPr txBox="1">
            <a:spLocks/>
          </p:cNvSpPr>
          <p:nvPr/>
        </p:nvSpPr>
        <p:spPr>
          <a:xfrm>
            <a:off x="4658971" y="8722323"/>
            <a:ext cx="8970058" cy="104311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C80C0F"/>
              </a:buClr>
              <a:buNone/>
            </a:pPr>
            <a:r>
              <a:rPr lang="cs-CZ" sz="32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Očekávaný nárůst publikační činnosti až 70%</a:t>
            </a:r>
          </a:p>
        </p:txBody>
      </p:sp>
    </p:spTree>
    <p:extLst>
      <p:ext uri="{BB962C8B-B14F-4D97-AF65-F5344CB8AC3E}">
        <p14:creationId xmlns:p14="http://schemas.microsoft.com/office/powerpoint/2010/main" val="274301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Struktura publikací dle WoS</a:t>
            </a:r>
            <a:endParaRPr lang="cs-CZ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Vědecko-výzkumná činnost</a:t>
            </a:r>
          </a:p>
        </p:txBody>
      </p:sp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B73B6DCD-5F34-2FA4-FBD5-F0F6CCE39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3" r="3295" b="14301"/>
          <a:stretch/>
        </p:blipFill>
        <p:spPr>
          <a:xfrm>
            <a:off x="987820" y="3127006"/>
            <a:ext cx="16122309" cy="61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A40FB5-19EA-ADF5-9D8E-E1AB3A3931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 sz="4800">
                <a:latin typeface="Roboto Medium"/>
                <a:ea typeface="Roboto Medium"/>
                <a:cs typeface="Roboto Medium"/>
              </a:rPr>
              <a:t>Citační odezva publikací vydaných v roce 2023 (k datu 11/12/2023)</a:t>
            </a:r>
            <a:endParaRPr lang="cs-CZ" sz="4800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5AD26A-E742-820D-02C5-F45D6CF932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Vědecko-výzkumná činnost</a:t>
            </a:r>
          </a:p>
        </p:txBody>
      </p:sp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745AE45E-F68F-6197-58A5-7D948B103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4379493"/>
            <a:ext cx="17501346" cy="33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9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ED0D4B5-4ED0-1595-C855-214E2C3FE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Podpora vědy a výzkumu</a:t>
            </a:r>
            <a:endParaRPr lang="cs-CZ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FF3877-320E-6413-53D7-494AB53D58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Vědecko-výzkumná činnost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58AFD4-C262-9C1D-D2A2-1250DF6C98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499" y="3671889"/>
            <a:ext cx="16439243" cy="5571994"/>
          </a:xfrm>
        </p:spPr>
        <p:txBody>
          <a:bodyPr lIns="91440" tIns="45720" rIns="91440" bIns="45720"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Roboto"/>
                <a:ea typeface="Roboto"/>
                <a:cs typeface="Roboto"/>
              </a:rPr>
              <a:t>Příprava </a:t>
            </a:r>
            <a:r>
              <a:rPr lang="cs-CZ" dirty="0" err="1">
                <a:latin typeface="Roboto"/>
                <a:ea typeface="Roboto"/>
                <a:cs typeface="Roboto"/>
              </a:rPr>
              <a:t>MoU</a:t>
            </a:r>
            <a:r>
              <a:rPr lang="cs-CZ" dirty="0">
                <a:latin typeface="Roboto"/>
                <a:ea typeface="Roboto"/>
                <a:cs typeface="Roboto"/>
              </a:rPr>
              <a:t> mezi PEF, ČZU v Praze a FARM EUROPE</a:t>
            </a:r>
            <a:endParaRPr lang="cs-CZ" dirty="0">
              <a:cs typeface="Roboto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Roboto"/>
                <a:ea typeface="Roboto"/>
                <a:cs typeface="Roboto"/>
              </a:rPr>
              <a:t>Jednání o </a:t>
            </a:r>
            <a:r>
              <a:rPr lang="cs-CZ" dirty="0" err="1">
                <a:latin typeface="Roboto"/>
                <a:ea typeface="Roboto"/>
                <a:cs typeface="Roboto"/>
              </a:rPr>
              <a:t>MoU</a:t>
            </a:r>
            <a:r>
              <a:rPr lang="cs-CZ" dirty="0">
                <a:latin typeface="Roboto"/>
                <a:ea typeface="Roboto"/>
                <a:cs typeface="Roboto"/>
              </a:rPr>
              <a:t> mezi PEF, ČZU v Praze a COPA COGECA</a:t>
            </a:r>
            <a:endParaRPr lang="cs-CZ" dirty="0">
              <a:cs typeface="Roboto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Roboto"/>
                <a:ea typeface="Roboto"/>
                <a:cs typeface="Roboto"/>
              </a:rPr>
              <a:t>Příprava Ph.D. double </a:t>
            </a:r>
            <a:r>
              <a:rPr lang="cs-CZ" dirty="0" err="1">
                <a:latin typeface="Roboto"/>
                <a:ea typeface="Roboto"/>
                <a:cs typeface="Roboto"/>
              </a:rPr>
              <a:t>degree</a:t>
            </a:r>
            <a:r>
              <a:rPr lang="cs-CZ" dirty="0">
                <a:latin typeface="Roboto"/>
                <a:ea typeface="Roboto"/>
                <a:cs typeface="Roboto"/>
              </a:rPr>
              <a:t> mezi PEF ČZU v Praze a University </a:t>
            </a:r>
            <a:r>
              <a:rPr lang="cs-CZ" dirty="0" err="1">
                <a:latin typeface="Roboto"/>
                <a:ea typeface="Roboto"/>
                <a:cs typeface="Roboto"/>
              </a:rPr>
              <a:t>of</a:t>
            </a:r>
            <a:r>
              <a:rPr lang="cs-CZ" dirty="0">
                <a:latin typeface="Roboto"/>
                <a:ea typeface="Roboto"/>
                <a:cs typeface="Roboto"/>
              </a:rPr>
              <a:t> </a:t>
            </a:r>
            <a:r>
              <a:rPr lang="cs-CZ" dirty="0" err="1">
                <a:latin typeface="Roboto"/>
                <a:ea typeface="Roboto"/>
                <a:cs typeface="Roboto"/>
              </a:rPr>
              <a:t>Cagliary</a:t>
            </a:r>
            <a:endParaRPr lang="cs-CZ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4466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72C589-747D-B102-9472-8963473DB0AE}"/>
              </a:ext>
            </a:extLst>
          </p:cNvPr>
          <p:cNvSpPr txBox="1">
            <a:spLocks/>
          </p:cNvSpPr>
          <p:nvPr/>
        </p:nvSpPr>
        <p:spPr>
          <a:xfrm>
            <a:off x="4392564" y="3599999"/>
            <a:ext cx="9502872" cy="3599999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8000" i="1"/>
              <a:t>Společně kultivujeme excelentní vědu, vzdělávání a praxi.</a:t>
            </a:r>
          </a:p>
        </p:txBody>
      </p:sp>
      <p:pic>
        <p:nvPicPr>
          <p:cNvPr id="7" name="Grafický objekt 6" descr="Uzavřené uvozovky se souvislou výplní">
            <a:extLst>
              <a:ext uri="{FF2B5EF4-FFF2-40B4-BE49-F238E27FC236}">
                <a16:creationId xmlns:a16="http://schemas.microsoft.com/office/drawing/2014/main" id="{41EDAABD-423E-90DF-E5AE-25DD0109A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6399" y="0"/>
            <a:ext cx="3600000" cy="3600000"/>
          </a:xfrm>
          <a:prstGeom prst="rect">
            <a:avLst/>
          </a:prstGeom>
        </p:spPr>
      </p:pic>
      <p:pic>
        <p:nvPicPr>
          <p:cNvPr id="9" name="Grafický objekt 8" descr="Otevřené uvozovky se souvislou výplní">
            <a:extLst>
              <a:ext uri="{FF2B5EF4-FFF2-40B4-BE49-F238E27FC236}">
                <a16:creationId xmlns:a16="http://schemas.microsoft.com/office/drawing/2014/main" id="{DD7B9738-93E8-4A53-8831-A2092A067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40770" y="66870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0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oblečení, nábytek, osoba, interiér&#10;&#10;Popis byl vytvořen automaticky">
            <a:extLst>
              <a:ext uri="{FF2B5EF4-FFF2-40B4-BE49-F238E27FC236}">
                <a16:creationId xmlns:a16="http://schemas.microsoft.com/office/drawing/2014/main" id="{DF55A4BE-396C-35B3-3C6F-378186A66F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12553"/>
          <a:stretch>
            <a:fillRect/>
          </a:stretch>
        </p:blipFill>
        <p:spPr>
          <a:xfrm>
            <a:off x="1006200" y="1088100"/>
            <a:ext cx="16275600" cy="81108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0125" y="1094352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 fontScale="92500"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Kvalita vzdělávací a tvůrčí činnosti</a:t>
            </a:r>
          </a:p>
        </p:txBody>
      </p:sp>
      <p:sp>
        <p:nvSpPr>
          <p:cNvPr id="12" name="Zástupný text 1">
            <a:extLst>
              <a:ext uri="{FF2B5EF4-FFF2-40B4-BE49-F238E27FC236}">
                <a16:creationId xmlns:a16="http://schemas.microsoft.com/office/drawing/2014/main" id="{B9D89415-686A-2BCB-9F50-87D625A7EFFB}"/>
              </a:ext>
            </a:extLst>
          </p:cNvPr>
          <p:cNvSpPr txBox="1">
            <a:spLocks/>
          </p:cNvSpPr>
          <p:nvPr/>
        </p:nvSpPr>
        <p:spPr>
          <a:xfrm>
            <a:off x="1564104" y="551066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doc. Milan Houška</a:t>
            </a:r>
          </a:p>
        </p:txBody>
      </p:sp>
    </p:spTree>
    <p:extLst>
      <p:ext uri="{BB962C8B-B14F-4D97-AF65-F5344CB8AC3E}">
        <p14:creationId xmlns:p14="http://schemas.microsoft.com/office/powerpoint/2010/main" val="3221429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cs-CZ" sz="6600"/>
              <a:t>Kvalita vzdělávací a tvůrčí činnosti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b="1" cap="all">
                <a:solidFill>
                  <a:srgbClr val="C80C0F"/>
                </a:solidFill>
                <a:effectLst/>
                <a:latin typeface="YACgEev4gKc 0"/>
              </a:rPr>
              <a:t>Akreditace studijních programů PEF</a:t>
            </a:r>
            <a:endParaRPr lang="cs-CZ" cap="all">
              <a:solidFill>
                <a:srgbClr val="000000"/>
              </a:solidFill>
              <a:effectLst/>
              <a:latin typeface="YACgEev4gKc 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886201"/>
            <a:ext cx="12618851" cy="5357682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effectLst/>
                <a:latin typeface="YACgEev4gKc 0"/>
              </a:rPr>
              <a:t>Akreditace nových studijních programů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</a:rPr>
              <a:t>International </a:t>
            </a:r>
            <a:r>
              <a:rPr lang="cs-CZ" sz="2800" err="1">
                <a:solidFill>
                  <a:srgbClr val="000000"/>
                </a:solidFill>
                <a:latin typeface="YACgEev4gKc 0"/>
              </a:rPr>
              <a:t>Trade</a:t>
            </a:r>
            <a:r>
              <a:rPr lang="cs-CZ" sz="2800">
                <a:solidFill>
                  <a:srgbClr val="000000"/>
                </a:solidFill>
                <a:latin typeface="YACgEev4gKc 0"/>
              </a:rPr>
              <a:t> and Business (Mgr.) – proběhlo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 b="1">
                <a:solidFill>
                  <a:srgbClr val="000000"/>
                </a:solidFill>
                <a:effectLst/>
                <a:latin typeface="YACgEev4gKc 0"/>
              </a:rPr>
              <a:t>Hospodářsk</a:t>
            </a:r>
            <a:r>
              <a:rPr lang="cs-CZ" sz="2800" b="1">
                <a:solidFill>
                  <a:srgbClr val="000000"/>
                </a:solidFill>
                <a:latin typeface="YACgEev4gKc 0"/>
              </a:rPr>
              <a:t>á a kulturní studia (Mgr.) –  opět akreditováno NAU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effectLst/>
                <a:latin typeface="YACgEev4gKc 0"/>
              </a:rPr>
              <a:t>Prodloužení akreditace stávajících studij</a:t>
            </a:r>
            <a:r>
              <a:rPr lang="cs-CZ" sz="3200">
                <a:solidFill>
                  <a:srgbClr val="000000"/>
                </a:solidFill>
                <a:latin typeface="YACgEev4gKc 0"/>
              </a:rPr>
              <a:t>ních programů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Inovativní podnikání – proběhlo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BA, PAA, VSRR (Bc.), VSRR (Mgr.), POE, SEEE (Ph.D.) – nyní posuzuje RVH ČZU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</a:rPr>
              <a:t>Rozšíření akreditace stávajících studijních programů 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Projektové řízení (Mgr.</a:t>
            </a:r>
            <a:r>
              <a:rPr lang="cs-CZ" sz="2800">
                <a:solidFill>
                  <a:srgbClr val="000000"/>
                </a:solidFill>
                <a:latin typeface="YACgEev4gKc 0"/>
              </a:rPr>
              <a:t>) – kombinovaná forma v CV – proběhlo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effectLst/>
                <a:latin typeface="YACgEev4gKc 0"/>
              </a:rPr>
              <a:t>Prodloužení akreditace oborů habilitačního a jmenovacího řízení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</a:rPr>
              <a:t>Management, Systémové inženýrství a informatika – nyní posuzuje RVH ČZU</a:t>
            </a:r>
            <a:endParaRPr lang="cs-CZ" sz="2800">
              <a:solidFill>
                <a:srgbClr val="000000"/>
              </a:solidFill>
              <a:effectLst/>
              <a:latin typeface="YACgEev4gKc 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cs-CZ" sz="2800">
              <a:solidFill>
                <a:srgbClr val="000000"/>
              </a:solidFill>
              <a:effectLst/>
              <a:latin typeface="YACgEev4gKc 0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D085015-3BC0-D665-28F6-2D2462D888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444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499" y="1043117"/>
            <a:ext cx="13683964" cy="1892451"/>
          </a:xfrm>
        </p:spPr>
        <p:txBody>
          <a:bodyPr>
            <a:noAutofit/>
          </a:bodyPr>
          <a:lstStyle/>
          <a:p>
            <a:r>
              <a:rPr lang="cs-CZ" sz="6600"/>
              <a:t>Kvalita vzdělávací a tvůrčí činnosti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499" y="3205164"/>
            <a:ext cx="15295479" cy="773524"/>
          </a:xfrm>
        </p:spPr>
        <p:txBody>
          <a:bodyPr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</a:rPr>
              <a:t>Další aktivity spojené s oblastí kvality vzdělávací a tvůrčí činnosti</a:t>
            </a:r>
            <a:endParaRPr lang="cs-CZ" cap="all">
              <a:solidFill>
                <a:srgbClr val="000000"/>
              </a:solidFill>
              <a:effectLst/>
              <a:latin typeface="YACgEev4gKc 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066675"/>
            <a:ext cx="13839658" cy="5177208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00000"/>
                </a:solidFill>
                <a:effectLst/>
                <a:latin typeface="YACgEev4gKc 0"/>
              </a:rPr>
              <a:t>Příprava sebehodnotící zprávy pro získání IA v OV Ekonomické obory (DSP)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00000"/>
                </a:solidFill>
                <a:latin typeface="YACgEev4gKc 0"/>
              </a:rPr>
              <a:t>Asistence garantům programů</a:t>
            </a:r>
            <a:r>
              <a:rPr lang="cs-CZ" sz="3200">
                <a:solidFill>
                  <a:srgbClr val="000000"/>
                </a:solidFill>
                <a:latin typeface="YACgEev4gKc 0"/>
              </a:rPr>
              <a:t>, předmětů a dalším akademických pracovníkům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Dílčí hodnotící zprávy SP (30)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</a:rPr>
              <a:t>Souhrnné zprávy o realizaci SP (4)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Kontrolní zprávy o realizaci SP (12)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</a:rPr>
              <a:t>Systematická aktualizace formulářů C-I (148)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</a:rPr>
              <a:t>Podpora osobního rozvoje akademických pracovníků PEF a studentů DSP PEF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Individuální nebo skupinové kurzy pro akademické pracovníky (21)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effectLst/>
                <a:latin typeface="YACgEev4gKc 0"/>
              </a:rPr>
              <a:t>Individuální nebo skupinové kurzy pro studenty DSP (10)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</a:rPr>
              <a:t>Celkový objem alokovaných finančních prostředků přesáhl 800 000 Kč</a:t>
            </a:r>
            <a:endParaRPr lang="cs-CZ" sz="2800">
              <a:solidFill>
                <a:srgbClr val="000000"/>
              </a:solidFill>
              <a:effectLst/>
              <a:latin typeface="YACgEev4gKc 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cs-CZ" sz="2800">
              <a:solidFill>
                <a:srgbClr val="000000"/>
              </a:solidFill>
              <a:effectLst/>
              <a:latin typeface="YACgEev4gKc 0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F838F34-4F21-4C4C-0655-2D8E753351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848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Svačinka, interiér, Rychlé občerstvení, jídlo&#10;&#10;Popis byl vytvořen automaticky">
            <a:extLst>
              <a:ext uri="{FF2B5EF4-FFF2-40B4-BE49-F238E27FC236}">
                <a16:creationId xmlns:a16="http://schemas.microsoft.com/office/drawing/2014/main" id="{184AC8C1-1EDE-58C9-2999-2F89EA4375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12624"/>
          <a:stretch>
            <a:fillRect/>
          </a:stretch>
        </p:blipFill>
        <p:spPr>
          <a:xfrm>
            <a:off x="1006200" y="1088100"/>
            <a:ext cx="16275600" cy="81108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6200" y="1088100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Mezinárodní vztahy</a:t>
            </a:r>
          </a:p>
        </p:txBody>
      </p:sp>
      <p:sp>
        <p:nvSpPr>
          <p:cNvPr id="9" name="Zástupný text 1">
            <a:extLst>
              <a:ext uri="{FF2B5EF4-FFF2-40B4-BE49-F238E27FC236}">
                <a16:creationId xmlns:a16="http://schemas.microsoft.com/office/drawing/2014/main" id="{B1E4DD70-F0C1-8852-B4C6-D097D0D94635}"/>
              </a:ext>
            </a:extLst>
          </p:cNvPr>
          <p:cNvSpPr txBox="1">
            <a:spLocks/>
          </p:cNvSpPr>
          <p:nvPr/>
        </p:nvSpPr>
        <p:spPr>
          <a:xfrm>
            <a:off x="1564104" y="551066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doc. Karel Tomšík</a:t>
            </a:r>
          </a:p>
        </p:txBody>
      </p:sp>
    </p:spTree>
    <p:extLst>
      <p:ext uri="{BB962C8B-B14F-4D97-AF65-F5344CB8AC3E}">
        <p14:creationId xmlns:p14="http://schemas.microsoft.com/office/powerpoint/2010/main" val="349363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Mezinárodní vztahy</a:t>
            </a:r>
            <a:endParaRPr lang="cs-CZ">
              <a:cs typeface="Roboto Medium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443" y="3205164"/>
            <a:ext cx="16825942" cy="773524"/>
          </a:xfrm>
        </p:spPr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</a:rPr>
              <a:t>Studijní </a:t>
            </a:r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  <a:cs typeface="Calibri Light"/>
              </a:rPr>
              <a:t>programy v anglickém jazyce a double </a:t>
            </a:r>
            <a:r>
              <a:rPr lang="cs-CZ" b="1" cap="all" err="1">
                <a:solidFill>
                  <a:srgbClr val="C80C0F"/>
                </a:solidFill>
                <a:latin typeface="YACgEev4gKc 0"/>
                <a:ea typeface="Roboto Medium"/>
                <a:cs typeface="Calibri Light"/>
              </a:rPr>
              <a:t>degree</a:t>
            </a:r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  <a:cs typeface="Calibri Light"/>
              </a:rPr>
              <a:t> programy</a:t>
            </a:r>
            <a:endParaRPr lang="cs-CZ" sz="2800" cap="all">
              <a:solidFill>
                <a:srgbClr val="000000"/>
              </a:solidFill>
              <a:effectLst/>
              <a:latin typeface="Calibri Light"/>
              <a:ea typeface="Roboto Medium"/>
              <a:cs typeface="Calibri Light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179" y="4243389"/>
            <a:ext cx="7984377" cy="5237719"/>
          </a:xfrm>
        </p:spPr>
        <p:txBody>
          <a:bodyPr lIns="91440" tIns="45720" rIns="91440" bIns="45720" anchor="t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9 studijních programů v anglickém jazyce</a:t>
            </a:r>
            <a:endParaRPr lang="cs-CZ">
              <a:latin typeface="Calibri"/>
              <a:cs typeface="Calibri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3 bakalářské SP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6 magisterských SP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Téměř </a:t>
            </a:r>
            <a:r>
              <a:rPr lang="cs-CZ" sz="3200" b="1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2000 zahraničních studentů</a:t>
            </a:r>
            <a:endParaRPr lang="cs-CZ" sz="3200" b="1">
              <a:latin typeface="Calibri"/>
              <a:cs typeface="Calibri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Double </a:t>
            </a:r>
            <a:r>
              <a:rPr lang="cs-CZ" sz="3200" err="1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Degree</a:t>
            </a:r>
            <a:r>
              <a:rPr lang="cs-CZ" sz="32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 programy 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11 aktivních double </a:t>
            </a:r>
            <a:r>
              <a:rPr lang="cs-CZ" sz="2800" err="1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degree</a:t>
            </a:r>
            <a:r>
              <a:rPr lang="cs-CZ" sz="28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 programů, </a:t>
            </a:r>
            <a:endParaRPr lang="cs-CZ" sz="2800">
              <a:solidFill>
                <a:srgbClr val="000000"/>
              </a:solidFill>
              <a:latin typeface="Calibri"/>
              <a:cs typeface="Roboto"/>
            </a:endParaRP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5 bakalářských </a:t>
            </a:r>
            <a:endParaRPr lang="cs-CZ" sz="2400">
              <a:solidFill>
                <a:srgbClr val="000000"/>
              </a:solidFill>
              <a:latin typeface="Calibri"/>
              <a:cs typeface="Roboto"/>
            </a:endParaRP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6 magisterských</a:t>
            </a:r>
            <a:endParaRPr lang="cs-CZ" sz="2400">
              <a:latin typeface="Calibri"/>
              <a:cs typeface="Roboto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FADD85C-5FAB-3AF5-2478-3828F7715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838371"/>
              </p:ext>
            </p:extLst>
          </p:nvPr>
        </p:nvGraphicFramePr>
        <p:xfrm>
          <a:off x="9510623" y="3817189"/>
          <a:ext cx="7780785" cy="323435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476701">
                  <a:extLst>
                    <a:ext uri="{9D8B030D-6E8A-4147-A177-3AD203B41FA5}">
                      <a16:colId xmlns:a16="http://schemas.microsoft.com/office/drawing/2014/main" val="914531925"/>
                    </a:ext>
                  </a:extLst>
                </a:gridCol>
                <a:gridCol w="2652042">
                  <a:extLst>
                    <a:ext uri="{9D8B030D-6E8A-4147-A177-3AD203B41FA5}">
                      <a16:colId xmlns:a16="http://schemas.microsoft.com/office/drawing/2014/main" val="4130893682"/>
                    </a:ext>
                  </a:extLst>
                </a:gridCol>
                <a:gridCol w="2652042">
                  <a:extLst>
                    <a:ext uri="{9D8B030D-6E8A-4147-A177-3AD203B41FA5}">
                      <a16:colId xmlns:a16="http://schemas.microsoft.com/office/drawing/2014/main" val="1074340709"/>
                    </a:ext>
                  </a:extLst>
                </a:gridCol>
              </a:tblGrid>
              <a:tr h="673768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Studijní program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Počet kmenových zahraničních studentů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Počet zahraničních studentů v CŽV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310529"/>
                  </a:ext>
                </a:extLst>
              </a:tr>
              <a:tr h="286836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EMP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160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28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427933"/>
                  </a:ext>
                </a:extLst>
              </a:tr>
              <a:tr h="286836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BAP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598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30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710552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INFOAP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367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18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435707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EMNP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368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15076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BANP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61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2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898314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INFOANP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161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499911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EADANP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38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663461"/>
                  </a:ext>
                </a:extLst>
              </a:tr>
              <a:tr h="250981">
                <a:tc>
                  <a:txBody>
                    <a:bodyPr/>
                    <a:lstStyle/>
                    <a:p>
                      <a:pPr marL="0" lvl="0" algn="just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ITBN</a:t>
                      </a:r>
                    </a:p>
                  </a:txBody>
                  <a:tcPr marL="432000" marR="68580" marT="9524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44</a:t>
                      </a:r>
                    </a:p>
                  </a:txBody>
                  <a:tcPr marL="68580" marR="1188000" marT="952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r"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</a:p>
                  </a:txBody>
                  <a:tcPr marL="68580" marR="1116000" marT="952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496838"/>
                  </a:ext>
                </a:extLst>
              </a:tr>
              <a:tr h="250982">
                <a:tc>
                  <a:txBody>
                    <a:bodyPr/>
                    <a:lstStyle/>
                    <a:p>
                      <a:pPr marL="0" algn="just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GISM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432000" marR="68580" marT="9525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9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8800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t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cs-CZ" sz="1800" u="none" strike="noStrike" kern="1200">
                          <a:solidFill>
                            <a:sysClr val="windowText" lastClr="000000"/>
                          </a:solidFill>
                          <a:effectLst/>
                        </a:rPr>
                        <a:t>0</a:t>
                      </a:r>
                      <a:endParaRPr lang="cs-CZ" sz="1800" u="none" strike="noStrike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68580" marR="1116000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087293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EB30A12F-EE72-857E-5B47-446E52066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48297"/>
              </p:ext>
            </p:extLst>
          </p:nvPr>
        </p:nvGraphicFramePr>
        <p:xfrm>
          <a:off x="9515466" y="7186028"/>
          <a:ext cx="7775942" cy="240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971">
                  <a:extLst>
                    <a:ext uri="{9D8B030D-6E8A-4147-A177-3AD203B41FA5}">
                      <a16:colId xmlns:a16="http://schemas.microsoft.com/office/drawing/2014/main" val="1224474591"/>
                    </a:ext>
                  </a:extLst>
                </a:gridCol>
                <a:gridCol w="3887971">
                  <a:extLst>
                    <a:ext uri="{9D8B030D-6E8A-4147-A177-3AD203B41FA5}">
                      <a16:colId xmlns:a16="http://schemas.microsoft.com/office/drawing/2014/main" val="2912449260"/>
                    </a:ext>
                  </a:extLst>
                </a:gridCol>
              </a:tblGrid>
              <a:tr h="33211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Bakalářské DD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Magisterské DD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394510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indent="0" algn="just" rtl="0" eaLnBrk="1" fontAlgn="t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31800" algn="l"/>
                        </a:tabLs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Grenoble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Ecole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de Management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Wageningen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University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432134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indent="0" algn="just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1800" algn="l"/>
                        </a:tabLs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University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Cagliarri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Grenoble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Ecole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de Management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349369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indent="0" algn="just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1800" algn="l"/>
                        </a:tabLst>
                      </a:pP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Bielefeld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University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Applied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Sciences</a:t>
                      </a:r>
                      <a:endParaRPr lang="cs-CZ" sz="1800" b="0" i="0" u="none" strike="noStrike" err="1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ESDES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School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Management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196549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ESDES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School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Management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University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Cagliarri</a:t>
                      </a:r>
                      <a:endParaRPr lang="cs-CZ" sz="1800" b="0" i="0" u="none" strike="noStrike" err="1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459452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indent="0" algn="just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1800" algn="l"/>
                        </a:tabLst>
                      </a:pP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Polytechnical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University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Valencia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Bielefeld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University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of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Applied</a:t>
                      </a: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800" b="0" i="0" u="none" strike="noStrike" kern="1200" err="1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Sciences</a:t>
                      </a:r>
                      <a:endParaRPr lang="cs-CZ" sz="1800" b="0" i="0" u="none" strike="noStrike" err="1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761006"/>
                  </a:ext>
                </a:extLst>
              </a:tr>
              <a:tr h="332112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0" i="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Calibri"/>
                        </a:rPr>
                        <a:t>University Lille</a:t>
                      </a:r>
                      <a:endParaRPr lang="cs-CZ" sz="1800" b="0" i="0" u="none" strike="noStrike">
                        <a:solidFill>
                          <a:sysClr val="windowText" lastClr="000000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791104"/>
                  </a:ext>
                </a:extLst>
              </a:tr>
            </a:tbl>
          </a:graphicData>
        </a:graphic>
      </p:graphicFrame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78EC83A3-FC10-B5E1-2B1F-D52E3A6D03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27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64AFC54-93B9-2CAB-737B-0F3D0F077D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cs-CZ" b="1" baseline="0">
                <a:solidFill>
                  <a:srgbClr val="FFFFFF"/>
                </a:solidFill>
                <a:latin typeface="Roboto Medium"/>
              </a:rPr>
              <a:t>Mezinárodní vztahy</a:t>
            </a:r>
            <a:r>
              <a:rPr lang="cs-CZ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​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EBC378-BC77-0E9A-8222-2A2CE729DF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 err="1">
                <a:solidFill>
                  <a:srgbClr val="C80C0F"/>
                </a:solidFill>
                <a:latin typeface="Segoe UI"/>
                <a:ea typeface="Roboto Medium"/>
                <a:cs typeface="Segoe UI"/>
              </a:rPr>
              <a:t>STUDentské</a:t>
            </a:r>
            <a:r>
              <a:rPr lang="cs-CZ" b="1" cap="all">
                <a:solidFill>
                  <a:srgbClr val="C80C0F"/>
                </a:solidFill>
                <a:latin typeface="Segoe UI"/>
                <a:ea typeface="Roboto Medium"/>
                <a:cs typeface="Segoe UI"/>
              </a:rPr>
              <a:t> mobility a letní školy</a:t>
            </a:r>
            <a:endParaRPr lang="cs-CZ">
              <a:ea typeface="Roboto Medium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647455-0616-37A9-8A0D-7DCDB99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87330" y="3963031"/>
            <a:ext cx="14281150" cy="5625908"/>
          </a:xfrm>
        </p:spPr>
        <p:txBody>
          <a:bodyPr lIns="91440" tIns="45720" rIns="91440" bIns="45720" anchor="t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 kern="1200">
                <a:latin typeface="Calibri"/>
                <a:ea typeface="+mn-ea"/>
                <a:cs typeface="+mn-cs"/>
              </a:rPr>
              <a:t>Studentské mobility - využívané programy:</a:t>
            </a:r>
            <a:endParaRPr lang="cs-CZ" sz="2800" b="1">
              <a:latin typeface="Calibri"/>
              <a:ea typeface="+mn-ea"/>
              <a:cs typeface="Calibri"/>
            </a:endParaRPr>
          </a:p>
          <a:p>
            <a:pPr lvl="1" algn="l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kern="1200">
                <a:latin typeface="Calibri"/>
                <a:ea typeface="+mn-ea"/>
                <a:cs typeface="+mn-cs"/>
              </a:rPr>
              <a:t>Erasmus+</a:t>
            </a:r>
            <a:r>
              <a:rPr lang="cs-CZ" sz="2400">
                <a:latin typeface="Calibri"/>
                <a:ea typeface="+mn-ea"/>
              </a:rPr>
              <a:t> </a:t>
            </a:r>
            <a:endParaRPr lang="cs-CZ" sz="24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nejvíce využívaný program pro mobility</a:t>
            </a:r>
            <a:endParaRPr lang="cs-CZ" sz="20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zapojení do </a:t>
            </a:r>
            <a:r>
              <a:rPr lang="cs-CZ" sz="2000" kern="1200" err="1">
                <a:latin typeface="Calibri"/>
                <a:ea typeface="+mn-ea"/>
                <a:cs typeface="+mn-cs"/>
              </a:rPr>
              <a:t>Blended</a:t>
            </a:r>
            <a:r>
              <a:rPr lang="cs-CZ" sz="2000" kern="1200">
                <a:latin typeface="Calibri"/>
                <a:ea typeface="+mn-ea"/>
                <a:cs typeface="+mn-cs"/>
              </a:rPr>
              <a:t> </a:t>
            </a:r>
            <a:r>
              <a:rPr lang="cs-CZ" sz="2000" kern="1200" err="1">
                <a:latin typeface="Calibri"/>
                <a:ea typeface="+mn-ea"/>
                <a:cs typeface="+mn-cs"/>
              </a:rPr>
              <a:t>Intensive</a:t>
            </a:r>
            <a:r>
              <a:rPr lang="cs-CZ" sz="2000" kern="1200">
                <a:latin typeface="Calibri"/>
                <a:ea typeface="+mn-ea"/>
                <a:cs typeface="+mn-cs"/>
              </a:rPr>
              <a:t> </a:t>
            </a:r>
            <a:r>
              <a:rPr lang="cs-CZ" sz="2000" kern="1200" err="1">
                <a:latin typeface="Calibri"/>
                <a:ea typeface="+mn-ea"/>
                <a:cs typeface="+mn-cs"/>
              </a:rPr>
              <a:t>Programme</a:t>
            </a:r>
            <a:r>
              <a:rPr lang="cs-CZ" sz="2000" kern="1200">
                <a:latin typeface="Calibri"/>
                <a:ea typeface="+mn-ea"/>
                <a:cs typeface="+mn-cs"/>
              </a:rPr>
              <a:t> (kombinace virtuální a </a:t>
            </a:r>
            <a:r>
              <a:rPr lang="cs-CZ" sz="2000">
                <a:latin typeface="Calibri"/>
                <a:ea typeface="+mn-ea"/>
              </a:rPr>
              <a:t>kontaktní</a:t>
            </a:r>
            <a:r>
              <a:rPr lang="cs-CZ" sz="2000" kern="1200">
                <a:latin typeface="Calibri"/>
                <a:ea typeface="+mn-ea"/>
                <a:cs typeface="+mn-cs"/>
              </a:rPr>
              <a:t> výuky)</a:t>
            </a:r>
            <a:endParaRPr lang="cs-CZ" sz="2000" kern="1200">
              <a:latin typeface="Calibri"/>
              <a:ea typeface="+mn-ea"/>
              <a:cs typeface="Calibri"/>
            </a:endParaRPr>
          </a:p>
          <a:p>
            <a:pPr lvl="1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kern="1200">
                <a:latin typeface="Calibri"/>
                <a:ea typeface="+mn-ea"/>
                <a:cs typeface="+mn-cs"/>
              </a:rPr>
              <a:t>CEEPUS: PEF je zapojena do 4 sítí, jednu koordinuje</a:t>
            </a:r>
            <a:endParaRPr lang="cs-CZ" sz="2400" kern="1200">
              <a:latin typeface="Calibri"/>
              <a:ea typeface="+mn-ea"/>
              <a:cs typeface="Calibri"/>
            </a:endParaRPr>
          </a:p>
          <a:p>
            <a:pPr lvl="1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kern="1200">
                <a:latin typeface="Calibri"/>
                <a:ea typeface="+mn-ea"/>
                <a:cs typeface="+mn-cs"/>
              </a:rPr>
              <a:t>Bilaterální dohody s neevropskými univerzitami (USA, Čína, Jižní Korea, Taiwan a další)</a:t>
            </a:r>
            <a:endParaRPr lang="cs-CZ" sz="2400" kern="1200">
              <a:latin typeface="Calibri"/>
              <a:ea typeface="+mn-ea"/>
              <a:cs typeface="Calibri"/>
            </a:endParaRPr>
          </a:p>
          <a:p>
            <a:pPr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 kern="1200">
                <a:latin typeface="Calibri"/>
                <a:ea typeface="+mn-ea"/>
                <a:cs typeface="+mn-cs"/>
              </a:rPr>
              <a:t>Letní školy</a:t>
            </a:r>
            <a:endParaRPr lang="cs-CZ" sz="2800" b="1" kern="1200">
              <a:latin typeface="Calibri"/>
              <a:ea typeface="+mn-ea"/>
              <a:cs typeface="Calibri"/>
            </a:endParaRPr>
          </a:p>
          <a:p>
            <a:pPr lvl="1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kern="1200">
                <a:latin typeface="Calibri"/>
                <a:ea typeface="+mn-ea"/>
                <a:cs typeface="+mn-cs"/>
              </a:rPr>
              <a:t>Letní školy pro zahraniční studenty na PEF</a:t>
            </a:r>
            <a:endParaRPr lang="cs-CZ" sz="24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celkem 10 letních škol v roce 2023</a:t>
            </a:r>
            <a:endParaRPr lang="cs-CZ" sz="20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obnovení tradičních letních škol pro partnery z USA</a:t>
            </a:r>
            <a:endParaRPr lang="cs-CZ" sz="20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nové letní i zimní školy (Korea)</a:t>
            </a:r>
            <a:endParaRPr lang="cs-CZ" sz="2000" kern="1200">
              <a:latin typeface="Calibri"/>
              <a:ea typeface="+mn-ea"/>
              <a:cs typeface="Calibri"/>
            </a:endParaRPr>
          </a:p>
          <a:p>
            <a:pPr lvl="1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kern="1200">
                <a:latin typeface="Calibri"/>
                <a:ea typeface="+mn-ea"/>
                <a:cs typeface="+mn-cs"/>
              </a:rPr>
              <a:t>Letní školy pro studenty PEF v zahraničí</a:t>
            </a:r>
            <a:endParaRPr lang="cs-CZ" sz="2400" kern="1200">
              <a:latin typeface="Calibri"/>
              <a:ea typeface="+mn-ea"/>
              <a:cs typeface="Calibri"/>
            </a:endParaRPr>
          </a:p>
          <a:p>
            <a:pPr lvl="2" algn="l" rtl="0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kern="1200">
                <a:latin typeface="Calibri"/>
                <a:ea typeface="+mn-ea"/>
                <a:cs typeface="+mn-cs"/>
              </a:rPr>
              <a:t>5 letních škol pro studenty PEF v zahraničí (Jižní Afrika, Kyrgyzstán, Nepál, USA, Mexiko)</a:t>
            </a:r>
            <a:endParaRPr lang="cs-CZ" sz="2000">
              <a:latin typeface="Calibri"/>
              <a:cs typeface="Calibri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69F7AF3-27C1-C692-8A18-331B846298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426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DC2E7A7-C915-E683-2A60-8D6DC8A39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cs-CZ" b="1" baseline="0">
                <a:solidFill>
                  <a:srgbClr val="FFFFFF"/>
                </a:solidFill>
                <a:latin typeface="Roboto Medium"/>
              </a:rPr>
              <a:t>Mezinárodní vztahy</a:t>
            </a:r>
            <a:r>
              <a:rPr lang="cs-CZ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​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DB05B7-1F42-31FB-F3C7-F4D91E2C86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5E0B7E-17E3-367D-1E53-3D00FE69DB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b="1" cap="all">
                <a:solidFill>
                  <a:srgbClr val="C80C0F"/>
                </a:solidFill>
                <a:latin typeface="Segoe UI"/>
                <a:ea typeface="Roboto Medium"/>
              </a:rPr>
              <a:t>Zapojení PEF do mezinárodních sítí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3F21441-1AE1-8BE3-AD41-823A4E3854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978687"/>
            <a:ext cx="14281150" cy="5000494"/>
          </a:xfrm>
        </p:spPr>
        <p:txBody>
          <a:bodyPr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 err="1">
                <a:latin typeface="Calibri"/>
                <a:ea typeface="Roboto"/>
                <a:cs typeface="Calibri"/>
              </a:rPr>
              <a:t>Euroleague</a:t>
            </a:r>
            <a:r>
              <a:rPr lang="cs-CZ" sz="2800" b="1">
                <a:latin typeface="Calibri"/>
                <a:ea typeface="Roboto"/>
                <a:cs typeface="Calibri"/>
              </a:rPr>
              <a:t> </a:t>
            </a:r>
            <a:r>
              <a:rPr lang="cs-CZ" sz="2800" b="1" err="1">
                <a:latin typeface="Calibri"/>
                <a:ea typeface="Roboto"/>
                <a:cs typeface="Calibri"/>
              </a:rPr>
              <a:t>for</a:t>
            </a:r>
            <a:r>
              <a:rPr lang="cs-CZ" sz="2800" b="1">
                <a:latin typeface="Calibri"/>
                <a:ea typeface="Roboto"/>
                <a:cs typeface="Calibri"/>
              </a:rPr>
              <a:t> </a:t>
            </a:r>
            <a:r>
              <a:rPr lang="cs-CZ" sz="2800" b="1" err="1">
                <a:latin typeface="Calibri"/>
                <a:ea typeface="Roboto"/>
                <a:cs typeface="Calibri"/>
              </a:rPr>
              <a:t>Life</a:t>
            </a:r>
            <a:r>
              <a:rPr lang="cs-CZ" sz="2800" b="1">
                <a:latin typeface="Calibri"/>
                <a:ea typeface="Roboto"/>
                <a:cs typeface="Calibri"/>
              </a:rPr>
              <a:t> </a:t>
            </a:r>
            <a:r>
              <a:rPr lang="cs-CZ" sz="2800" b="1" err="1">
                <a:latin typeface="Calibri"/>
                <a:ea typeface="Roboto"/>
                <a:cs typeface="Calibri"/>
              </a:rPr>
              <a:t>Sciences</a:t>
            </a:r>
            <a:endParaRPr lang="cs-CZ" sz="2800" b="1">
              <a:ea typeface="Roboto"/>
              <a:cs typeface="Roboto" panose="02000000000000000000" pitchFamily="2" charset="0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PEF koordinuje předmětnou oblast </a:t>
            </a:r>
            <a:r>
              <a:rPr lang="cs-CZ" sz="2400" err="1">
                <a:latin typeface="Calibri"/>
                <a:ea typeface="Roboto"/>
                <a:cs typeface="Calibri"/>
              </a:rPr>
              <a:t>Economics</a:t>
            </a:r>
            <a:r>
              <a:rPr lang="cs-CZ" sz="2400">
                <a:latin typeface="Calibri"/>
                <a:ea typeface="Roboto"/>
                <a:cs typeface="Calibri"/>
              </a:rPr>
              <a:t>, Management and </a:t>
            </a:r>
            <a:r>
              <a:rPr lang="cs-CZ" sz="2400" err="1">
                <a:latin typeface="Calibri"/>
                <a:ea typeface="Roboto"/>
                <a:cs typeface="Calibri"/>
              </a:rPr>
              <a:t>Social</a:t>
            </a:r>
            <a:r>
              <a:rPr lang="cs-CZ" sz="2400">
                <a:latin typeface="Calibri"/>
                <a:ea typeface="Roboto"/>
                <a:cs typeface="Calibri"/>
              </a:rPr>
              <a:t> </a:t>
            </a:r>
            <a:r>
              <a:rPr lang="cs-CZ" sz="2400" err="1">
                <a:latin typeface="Calibri"/>
                <a:ea typeface="Roboto"/>
                <a:cs typeface="Calibri"/>
              </a:rPr>
              <a:t>Sciences</a:t>
            </a:r>
            <a:endParaRPr lang="cs-CZ" sz="2400">
              <a:ea typeface="Roboto"/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PEF je nově zapojena do předmětné oblasti </a:t>
            </a:r>
            <a:r>
              <a:rPr lang="cs-CZ" sz="2400" err="1">
                <a:latin typeface="Calibri"/>
                <a:ea typeface="Roboto"/>
                <a:cs typeface="Calibri"/>
              </a:rPr>
              <a:t>Digitalization</a:t>
            </a:r>
            <a:r>
              <a:rPr lang="cs-CZ" sz="2400">
                <a:latin typeface="Calibri"/>
                <a:ea typeface="Roboto"/>
                <a:cs typeface="Calibri"/>
              </a:rPr>
              <a:t> in </a:t>
            </a:r>
            <a:r>
              <a:rPr lang="cs-CZ" sz="2400" err="1">
                <a:latin typeface="Calibri"/>
                <a:ea typeface="Roboto"/>
                <a:cs typeface="Calibri"/>
              </a:rPr>
              <a:t>the</a:t>
            </a:r>
            <a:r>
              <a:rPr lang="cs-CZ" sz="2400">
                <a:latin typeface="Calibri"/>
                <a:ea typeface="Roboto"/>
                <a:cs typeface="Calibri"/>
              </a:rPr>
              <a:t> </a:t>
            </a:r>
            <a:r>
              <a:rPr lang="cs-CZ" sz="2400" err="1">
                <a:latin typeface="Calibri"/>
                <a:ea typeface="Roboto"/>
                <a:cs typeface="Calibri"/>
              </a:rPr>
              <a:t>Life</a:t>
            </a:r>
            <a:r>
              <a:rPr lang="cs-CZ" sz="2400">
                <a:latin typeface="Calibri"/>
                <a:ea typeface="Roboto"/>
                <a:cs typeface="Calibri"/>
              </a:rPr>
              <a:t> </a:t>
            </a:r>
            <a:r>
              <a:rPr lang="cs-CZ" sz="2400" err="1">
                <a:latin typeface="Calibri"/>
                <a:ea typeface="Roboto"/>
                <a:cs typeface="Calibri"/>
              </a:rPr>
              <a:t>Sciences</a:t>
            </a:r>
            <a:endParaRPr lang="cs-CZ" sz="2400">
              <a:ea typeface="Roboto"/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připravována letní škola ELLS v Praze (červenec 2024)</a:t>
            </a:r>
            <a:endParaRPr lang="cs-CZ" sz="2400">
              <a:ea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Calibri"/>
                <a:ea typeface="Roboto"/>
                <a:cs typeface="Calibri"/>
              </a:rPr>
              <a:t>IBSEN (International Business </a:t>
            </a:r>
            <a:r>
              <a:rPr lang="cs-CZ" sz="2800" b="1" err="1">
                <a:latin typeface="Calibri"/>
                <a:ea typeface="Roboto"/>
                <a:cs typeface="Calibri"/>
              </a:rPr>
              <a:t>Studies</a:t>
            </a:r>
            <a:r>
              <a:rPr lang="cs-CZ" sz="2800" b="1">
                <a:latin typeface="Calibri"/>
                <a:ea typeface="Roboto"/>
                <a:cs typeface="Calibri"/>
              </a:rPr>
              <a:t> Exchange Network)</a:t>
            </a:r>
            <a:endParaRPr lang="cs-CZ" sz="2800" b="1">
              <a:ea typeface="Roboto"/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efektivně obousměrně fungující mobility a double </a:t>
            </a:r>
            <a:r>
              <a:rPr lang="cs-CZ" sz="2400" err="1">
                <a:latin typeface="Calibri"/>
                <a:ea typeface="Roboto"/>
                <a:cs typeface="Calibri"/>
              </a:rPr>
              <a:t>degree</a:t>
            </a:r>
            <a:r>
              <a:rPr lang="cs-CZ" sz="2400">
                <a:latin typeface="Calibri"/>
                <a:ea typeface="Roboto"/>
                <a:cs typeface="Calibri"/>
              </a:rPr>
              <a:t> programy</a:t>
            </a:r>
            <a:endParaRPr lang="cs-CZ" sz="2400">
              <a:ea typeface="Roboto"/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realizace letní školy IBSEN (</a:t>
            </a:r>
            <a:r>
              <a:rPr lang="cs-CZ" sz="2400" err="1">
                <a:latin typeface="Calibri"/>
                <a:ea typeface="Roboto"/>
                <a:cs typeface="Calibri"/>
              </a:rPr>
              <a:t>Bielfeld</a:t>
            </a:r>
            <a:r>
              <a:rPr lang="cs-CZ" sz="2400">
                <a:latin typeface="Calibri"/>
                <a:ea typeface="Roboto"/>
                <a:cs typeface="Calibri"/>
              </a:rPr>
              <a:t> a Praha)</a:t>
            </a:r>
            <a:endParaRPr lang="cs-CZ" sz="2400">
              <a:ea typeface="Roboto"/>
              <a:cs typeface="Roboto"/>
            </a:endParaRPr>
          </a:p>
          <a:p>
            <a:pPr>
              <a:lnSpc>
                <a:spcPct val="10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Calibri"/>
                <a:ea typeface="Roboto"/>
                <a:cs typeface="Calibri"/>
              </a:rPr>
              <a:t>Vedení doktorských prací v rámci konsorcia International Joint </a:t>
            </a:r>
            <a:r>
              <a:rPr lang="cs-CZ" sz="2800" b="1" err="1">
                <a:latin typeface="Calibri"/>
                <a:ea typeface="Roboto"/>
                <a:cs typeface="Calibri"/>
              </a:rPr>
              <a:t>Cross-Border</a:t>
            </a:r>
            <a:r>
              <a:rPr lang="cs-CZ" sz="2800" b="1">
                <a:latin typeface="Calibri"/>
                <a:ea typeface="Roboto"/>
                <a:cs typeface="Calibri"/>
              </a:rPr>
              <a:t> PhD </a:t>
            </a:r>
            <a:r>
              <a:rPr lang="cs-CZ" sz="2800" b="1" err="1">
                <a:latin typeface="Calibri"/>
                <a:ea typeface="Roboto"/>
                <a:cs typeface="Calibri"/>
              </a:rPr>
              <a:t>Programme</a:t>
            </a:r>
            <a:r>
              <a:rPr lang="cs-CZ" sz="2800" b="1">
                <a:latin typeface="Calibri"/>
                <a:ea typeface="Roboto"/>
                <a:cs typeface="Calibri"/>
              </a:rPr>
              <a:t> in International </a:t>
            </a:r>
            <a:r>
              <a:rPr lang="cs-CZ" sz="2800" b="1" err="1">
                <a:latin typeface="Calibri"/>
                <a:ea typeface="Roboto"/>
                <a:cs typeface="Calibri"/>
              </a:rPr>
              <a:t>Economics</a:t>
            </a:r>
            <a:endParaRPr lang="cs-CZ" sz="2800" b="1">
              <a:ea typeface="Roboto"/>
              <a:cs typeface="Roboto"/>
            </a:endParaRPr>
          </a:p>
          <a:p>
            <a:pPr lvl="1">
              <a:lnSpc>
                <a:spcPct val="100000"/>
              </a:lnSpc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latin typeface="Calibri"/>
                <a:ea typeface="Roboto"/>
                <a:cs typeface="Calibri"/>
              </a:rPr>
              <a:t>V září 2023 promoval již druhý absolvent</a:t>
            </a:r>
            <a:endParaRPr lang="cs-CZ" sz="2400">
              <a:latin typeface="Calibri"/>
              <a:cs typeface="Calibri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Calibri"/>
                <a:ea typeface="Roboto"/>
                <a:cs typeface="Calibri"/>
              </a:rPr>
              <a:t>Poděkování Oddělení mezinárodních vztahů</a:t>
            </a:r>
          </a:p>
          <a:p>
            <a:endParaRPr lang="cs-CZ"/>
          </a:p>
        </p:txBody>
      </p:sp>
      <p:pic>
        <p:nvPicPr>
          <p:cNvPr id="6" name="Obrázek 5" descr="Obsah obrázku Písmo, text, logo, Grafika&#10;&#10;Popis se vygeneroval automaticky.">
            <a:extLst>
              <a:ext uri="{FF2B5EF4-FFF2-40B4-BE49-F238E27FC236}">
                <a16:creationId xmlns:a16="http://schemas.microsoft.com/office/drawing/2014/main" id="{128B5A36-8779-ECA3-AFEE-C364331F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195" y="4464119"/>
            <a:ext cx="4307305" cy="931129"/>
          </a:xfrm>
          <a:prstGeom prst="rect">
            <a:avLst/>
          </a:prstGeom>
        </p:spPr>
      </p:pic>
      <p:pic>
        <p:nvPicPr>
          <p:cNvPr id="7" name="Obrázek 6" descr="Obsah obrázku Písmo, Grafika, logo, symbol&#10;&#10;Popis se vygeneroval automaticky.">
            <a:extLst>
              <a:ext uri="{FF2B5EF4-FFF2-40B4-BE49-F238E27FC236}">
                <a16:creationId xmlns:a16="http://schemas.microsoft.com/office/drawing/2014/main" id="{72BB824E-C544-28F0-55BA-77C49252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20" y="5810072"/>
            <a:ext cx="2430880" cy="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95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text, kniha, Tisk, stůl&#10;&#10;Popis byl vytvořen automaticky">
            <a:extLst>
              <a:ext uri="{FF2B5EF4-FFF2-40B4-BE49-F238E27FC236}">
                <a16:creationId xmlns:a16="http://schemas.microsoft.com/office/drawing/2014/main" id="{8DF19289-EAAA-E186-B90D-CB4988B23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2621"/>
          <a:stretch>
            <a:fillRect/>
          </a:stretch>
        </p:blipFill>
        <p:spPr>
          <a:xfrm>
            <a:off x="1006200" y="1088100"/>
            <a:ext cx="16275600" cy="81108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0125" y="1094352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Strategie, PR, rozvoj</a:t>
            </a:r>
          </a:p>
        </p:txBody>
      </p:sp>
      <p:sp>
        <p:nvSpPr>
          <p:cNvPr id="9" name="Zástupný text 1">
            <a:extLst>
              <a:ext uri="{FF2B5EF4-FFF2-40B4-BE49-F238E27FC236}">
                <a16:creationId xmlns:a16="http://schemas.microsoft.com/office/drawing/2014/main" id="{E513D0ED-AC96-5F66-7A44-B063154B1DD6}"/>
              </a:ext>
            </a:extLst>
          </p:cNvPr>
          <p:cNvSpPr txBox="1">
            <a:spLocks/>
          </p:cNvSpPr>
          <p:nvPr/>
        </p:nvSpPr>
        <p:spPr>
          <a:xfrm>
            <a:off x="1564104" y="5510662"/>
            <a:ext cx="15111664" cy="1589776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>
                <a:latin typeface="Roboto Black"/>
                <a:ea typeface="Roboto Black"/>
                <a:cs typeface="Roboto Black"/>
              </a:rPr>
              <a:t>dr. Roman Kvasnička, Mgr. Josef Beránek</a:t>
            </a:r>
          </a:p>
        </p:txBody>
      </p:sp>
    </p:spTree>
    <p:extLst>
      <p:ext uri="{BB962C8B-B14F-4D97-AF65-F5344CB8AC3E}">
        <p14:creationId xmlns:p14="http://schemas.microsoft.com/office/powerpoint/2010/main" val="3405015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Projekty PEF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237471"/>
            <a:ext cx="16821322" cy="6006412"/>
          </a:xfrm>
        </p:spPr>
        <p:txBody>
          <a:bodyPr lIns="91440" tIns="45720" rIns="91440" bIns="45720" anchor="ctr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effectLst/>
                <a:latin typeface="YACgEev4gKc 0"/>
                <a:ea typeface="Roboto"/>
              </a:rPr>
              <a:t>Úspěšně ukončen projekt MOST (ESF 1)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Probíhá projekt NPO - „</a:t>
            </a:r>
            <a:r>
              <a:rPr lang="cs-CZ" sz="3200" b="1">
                <a:solidFill>
                  <a:srgbClr val="000000"/>
                </a:solidFill>
                <a:latin typeface="YACgEev4gKc 0"/>
                <a:ea typeface="Roboto"/>
              </a:rPr>
              <a:t>Transformace ČZU s cílem adaptace na nové formy učení a měnící se potřeby trhu práce</a:t>
            </a: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“, rozpočet 9,3 mil. Kč  pro PEF v období 2022–2024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Probíhá projekt </a:t>
            </a:r>
            <a:r>
              <a:rPr lang="cs-CZ" sz="3200" b="1">
                <a:solidFill>
                  <a:srgbClr val="000000"/>
                </a:solidFill>
                <a:latin typeface="YACgEev4gKc 0"/>
                <a:ea typeface="Roboto"/>
              </a:rPr>
              <a:t>Kancelář na podporu mezinárodních projektů</a:t>
            </a: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 (Program mezinárodní spolupráce ve výzkumu a vývoji INTER-EXCELLENCE  </a:t>
            </a:r>
            <a:r>
              <a:rPr lang="cs-CZ" sz="3200">
                <a:solidFill>
                  <a:srgbClr val="000000"/>
                </a:solidFill>
                <a:latin typeface="Arial"/>
                <a:ea typeface="Roboto"/>
                <a:cs typeface="Arial"/>
              </a:rPr>
              <a:t>Inter-</a:t>
            </a:r>
            <a:r>
              <a:rPr lang="cs-CZ" sz="3200" err="1">
                <a:solidFill>
                  <a:srgbClr val="000000"/>
                </a:solidFill>
                <a:latin typeface="Arial"/>
                <a:ea typeface="Roboto"/>
                <a:cs typeface="Arial"/>
              </a:rPr>
              <a:t>Inform</a:t>
            </a:r>
            <a:r>
              <a:rPr lang="cs-CZ" sz="3200">
                <a:solidFill>
                  <a:srgbClr val="000000"/>
                </a:solidFill>
                <a:latin typeface="Arial"/>
                <a:ea typeface="Roboto"/>
                <a:cs typeface="Arial"/>
              </a:rPr>
              <a:t>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Činnosti </a:t>
            </a:r>
            <a:r>
              <a:rPr lang="cs-CZ" sz="3200" b="1">
                <a:solidFill>
                  <a:srgbClr val="000000"/>
                </a:solidFill>
                <a:latin typeface="YACgEev4gKc 0"/>
                <a:ea typeface="Roboto"/>
              </a:rPr>
              <a:t>CPITT</a:t>
            </a:r>
            <a:r>
              <a:rPr lang="cs-CZ" sz="3200">
                <a:solidFill>
                  <a:srgbClr val="000000"/>
                </a:solidFill>
                <a:latin typeface="YACgEev4gKc 0"/>
                <a:ea typeface="Roboto"/>
              </a:rPr>
              <a:t>: </a:t>
            </a:r>
            <a:endParaRPr lang="cs-CZ" sz="3200">
              <a:solidFill>
                <a:srgbClr val="000000"/>
              </a:solidFill>
              <a:latin typeface="YACgEev4gKc 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  <a:ea typeface="Roboto"/>
              </a:rPr>
              <a:t>52 konzultací k podávaným projektům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  <a:ea typeface="Roboto"/>
              </a:rPr>
              <a:t>27 připravovaných žádostí k projektům (národním i mezinárodním)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solidFill>
                  <a:srgbClr val="000000"/>
                </a:solidFill>
                <a:latin typeface="YACgEev4gKc 0"/>
                <a:ea typeface="Roboto"/>
              </a:rPr>
              <a:t>Koordinace přípravy fakultních projektů</a:t>
            </a:r>
          </a:p>
        </p:txBody>
      </p:sp>
    </p:spTree>
    <p:extLst>
      <p:ext uri="{BB962C8B-B14F-4D97-AF65-F5344CB8AC3E}">
        <p14:creationId xmlns:p14="http://schemas.microsoft.com/office/powerpoint/2010/main" val="278617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9867735-1EFD-2B29-8A0B-A5FA31EFC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Projekty PEF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D73F51-B376-D6F7-78DB-882173110C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263BC4-E93C-F152-BBC9-445BAA1181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499" y="3179805"/>
            <a:ext cx="14887331" cy="6064078"/>
          </a:xfrm>
        </p:spPr>
        <p:txBody>
          <a:bodyPr lIns="91440" tIns="45720" rIns="91440" bIns="45720" anchor="ctr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Roboto"/>
                <a:cs typeface="Calibri"/>
              </a:rPr>
              <a:t>Aktuálně v přípravě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OP JAK ESF 3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: 64 mil. Kč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OP JAK ERDF Kvalita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: 70 mil. Kč </a:t>
            </a:r>
            <a:endParaRPr lang="cs-CZ">
              <a:solidFill>
                <a:srgbClr val="000000"/>
              </a:solidFill>
              <a:latin typeface="YACgEev4gKc 0"/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OP JAK ERDF Studenti se SP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: 3 mil. Kč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OP JAK SHUV 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– projekt řídí PEF – celková alokace na projekt 150 mil. Kč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OP JAK </a:t>
            </a:r>
            <a:r>
              <a:rPr lang="cs-CZ" b="1" err="1">
                <a:solidFill>
                  <a:srgbClr val="000000"/>
                </a:solidFill>
                <a:latin typeface="YACgEev4gKc 0"/>
                <a:ea typeface="Roboto"/>
              </a:rPr>
              <a:t>MeS</a:t>
            </a: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 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– projekt řídí FAPPZ – PEF cca 30 mil. Kč (celková alokace 100 mil. Kč)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YACgEev4gKc 0"/>
                <a:ea typeface="Roboto"/>
              </a:rPr>
              <a:t>NPO Green </a:t>
            </a:r>
            <a:r>
              <a:rPr lang="cs-CZ" b="1" err="1">
                <a:solidFill>
                  <a:srgbClr val="000000"/>
                </a:solidFill>
                <a:latin typeface="YACgEev4gKc 0"/>
                <a:ea typeface="Roboto"/>
              </a:rPr>
              <a:t>Deal</a:t>
            </a:r>
            <a:r>
              <a:rPr lang="cs-CZ">
                <a:solidFill>
                  <a:srgbClr val="000000"/>
                </a:solidFill>
                <a:latin typeface="YACgEev4gKc 0"/>
                <a:ea typeface="Roboto"/>
              </a:rPr>
              <a:t>: 2,5 mil. Kč</a:t>
            </a:r>
          </a:p>
        </p:txBody>
      </p:sp>
    </p:spTree>
    <p:extLst>
      <p:ext uri="{BB962C8B-B14F-4D97-AF65-F5344CB8AC3E}">
        <p14:creationId xmlns:p14="http://schemas.microsoft.com/office/powerpoint/2010/main" val="4116827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12D31D6-72D4-6322-3F50-497DF545C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obrázku 4" descr="Obsah obrázku osoba, oblečení, Učení se, Vzdělávání&#10;&#10;Popis byl vytvořen automaticky">
            <a:extLst>
              <a:ext uri="{FF2B5EF4-FFF2-40B4-BE49-F238E27FC236}">
                <a16:creationId xmlns:a16="http://schemas.microsoft.com/office/drawing/2014/main" id="{27C136D8-534C-7F7B-512B-E82764F106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b="12675"/>
          <a:stretch>
            <a:fillRect/>
          </a:stretch>
        </p:blipFill>
        <p:spPr/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0125" y="1099702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Pedagogická činnost</a:t>
            </a:r>
          </a:p>
        </p:txBody>
      </p:sp>
      <p:sp>
        <p:nvSpPr>
          <p:cNvPr id="8" name="Zástupný text 1">
            <a:extLst>
              <a:ext uri="{FF2B5EF4-FFF2-40B4-BE49-F238E27FC236}">
                <a16:creationId xmlns:a16="http://schemas.microsoft.com/office/drawing/2014/main" id="{01032EEE-2A88-885E-59B9-772D2B562E75}"/>
              </a:ext>
            </a:extLst>
          </p:cNvPr>
          <p:cNvSpPr txBox="1">
            <a:spLocks/>
          </p:cNvSpPr>
          <p:nvPr/>
        </p:nvSpPr>
        <p:spPr>
          <a:xfrm>
            <a:off x="1564104" y="5510662"/>
            <a:ext cx="15111664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800"/>
              <a:t>prof. Lucie Severová, dr. Sylvie Kobzev Kotásková</a:t>
            </a:r>
          </a:p>
        </p:txBody>
      </p:sp>
    </p:spTree>
    <p:extLst>
      <p:ext uri="{BB962C8B-B14F-4D97-AF65-F5344CB8AC3E}">
        <p14:creationId xmlns:p14="http://schemas.microsoft.com/office/powerpoint/2010/main" val="1106863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F5EAF25-E1F1-4731-D777-36FF728C87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Marketing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A2E9DF-0D98-275C-AB05-2A29DAC31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EA4D36-ED11-DBC1-B0BD-444C8C1E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082955"/>
            <a:ext cx="16478658" cy="650566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Dny otevřených dveří </a:t>
            </a:r>
            <a:r>
              <a:rPr lang="cs-CZ" sz="2400">
                <a:cs typeface="Calibri"/>
              </a:rPr>
              <a:t>–formuláře pro registrace na </a:t>
            </a:r>
            <a:r>
              <a:rPr lang="cs-CZ" sz="2400" b="1">
                <a:cs typeface="Calibri"/>
              </a:rPr>
              <a:t>DOD</a:t>
            </a:r>
            <a:r>
              <a:rPr lang="cs-CZ" sz="2400">
                <a:cs typeface="Calibri"/>
              </a:rPr>
              <a:t> (350 registrací v listopadu), celkem 400 návštěvníků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Prezentace PEF na středních školách </a:t>
            </a:r>
            <a:r>
              <a:rPr lang="cs-CZ" sz="2400">
                <a:cs typeface="Calibri"/>
              </a:rPr>
              <a:t>– aktuálně probíhají prezentace studentů fakulty na SŠ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PEF </a:t>
            </a:r>
            <a:r>
              <a:rPr lang="cs-CZ" sz="2400" b="1" err="1">
                <a:cs typeface="Calibri"/>
              </a:rPr>
              <a:t>Sustainability</a:t>
            </a:r>
            <a:r>
              <a:rPr lang="cs-CZ" sz="2400" b="1">
                <a:cs typeface="Calibri"/>
              </a:rPr>
              <a:t> </a:t>
            </a:r>
            <a:r>
              <a:rPr lang="cs-CZ" sz="2400" b="1" err="1">
                <a:cs typeface="Calibri"/>
              </a:rPr>
              <a:t>Challenge</a:t>
            </a:r>
            <a:r>
              <a:rPr lang="cs-CZ" sz="2400" b="1">
                <a:cs typeface="Calibri"/>
              </a:rPr>
              <a:t>: </a:t>
            </a:r>
            <a:r>
              <a:rPr lang="cs-CZ" sz="2400">
                <a:cs typeface="Calibri"/>
              </a:rPr>
              <a:t>soutěž pro studenty středních škol na téma udržitelnosti,  aktuálně 20 soutěžních příspěvků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Setkání kariérních a výchovných poradců </a:t>
            </a:r>
            <a:r>
              <a:rPr lang="cs-CZ" sz="2400">
                <a:cs typeface="Calibri"/>
              </a:rPr>
              <a:t>středních škol na PEF (40 škol)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Interní newsletter Bulletin PEF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b="1">
                <a:cs typeface="Calibri"/>
              </a:rPr>
              <a:t>Akce spolu s externími partnery </a:t>
            </a:r>
            <a:r>
              <a:rPr lang="cs-CZ" sz="2400">
                <a:cs typeface="Calibri"/>
              </a:rPr>
              <a:t>(Rada pro spolupráci s praxí) a dalšími: 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Trend and </a:t>
            </a:r>
            <a:r>
              <a:rPr lang="cs-CZ" sz="2400" err="1">
                <a:cs typeface="Calibri"/>
              </a:rPr>
              <a:t>Breakfest</a:t>
            </a:r>
            <a:r>
              <a:rPr lang="cs-CZ" sz="2400">
                <a:cs typeface="Calibri"/>
              </a:rPr>
              <a:t> 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Mentoring, </a:t>
            </a:r>
            <a:r>
              <a:rPr lang="cs-CZ" sz="2400" err="1">
                <a:cs typeface="Calibri"/>
              </a:rPr>
              <a:t>Blended</a:t>
            </a:r>
            <a:r>
              <a:rPr lang="cs-CZ" sz="2400">
                <a:cs typeface="Calibri"/>
              </a:rPr>
              <a:t> Learning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AI v HR a využití při studiu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 err="1">
                <a:cs typeface="Calibri"/>
              </a:rPr>
              <a:t>Whistleblowing</a:t>
            </a:r>
            <a:endParaRPr lang="cs-CZ" sz="2400">
              <a:cs typeface="Calibri"/>
            </a:endParaRP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Generace Z</a:t>
            </a:r>
          </a:p>
        </p:txBody>
      </p:sp>
    </p:spTree>
    <p:extLst>
      <p:ext uri="{BB962C8B-B14F-4D97-AF65-F5344CB8AC3E}">
        <p14:creationId xmlns:p14="http://schemas.microsoft.com/office/powerpoint/2010/main" val="324100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F5EAF25-E1F1-4731-D777-36FF728C87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Marketing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A2E9DF-0D98-275C-AB05-2A29DAC31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EA4D36-ED11-DBC1-B0BD-444C8C1EB3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082955"/>
            <a:ext cx="16478658" cy="6505662"/>
          </a:xfrm>
        </p:spPr>
        <p:txBody>
          <a:bodyPr anchor="ctr">
            <a:noAutofit/>
          </a:bodyPr>
          <a:lstStyle/>
          <a:p>
            <a:pPr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00000"/>
                </a:solidFill>
                <a:cs typeface="Calibri"/>
              </a:rPr>
              <a:t>Spolupráce se SŠ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Partnerská škola –OA Hovorčovická, Praha 3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Uzavření memoranda o spolupráci s vybranými středními školami </a:t>
            </a:r>
          </a:p>
          <a:p>
            <a:pPr marL="1200150" lvl="2" algn="just">
              <a:lnSpc>
                <a:spcPct val="110000"/>
              </a:lnSpc>
              <a:spcBef>
                <a:spcPts val="1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Gymnázium </a:t>
            </a:r>
            <a:r>
              <a:rPr lang="cs-CZ" sz="2400" err="1">
                <a:cs typeface="Calibri"/>
              </a:rPr>
              <a:t>Doctrina</a:t>
            </a:r>
            <a:r>
              <a:rPr lang="cs-CZ" sz="2400">
                <a:cs typeface="Calibri"/>
              </a:rPr>
              <a:t> Liberec </a:t>
            </a:r>
          </a:p>
          <a:p>
            <a:pPr marL="1200150" lvl="2" algn="just">
              <a:lnSpc>
                <a:spcPct val="110000"/>
              </a:lnSpc>
              <a:spcBef>
                <a:spcPts val="1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400">
                <a:cs typeface="Calibri"/>
              </a:rPr>
              <a:t>Gymnázium Voděradská  Praha 10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 b="1">
                <a:cs typeface="Calibri"/>
              </a:rPr>
              <a:t>Navázání spolupráce s dalšími školami:</a:t>
            </a:r>
            <a:r>
              <a:rPr lang="cs-CZ" sz="2800">
                <a:cs typeface="Calibri"/>
              </a:rPr>
              <a:t> Obchodní akademie Vlašim, Gymnázium Ústí nad Labem, SŠ Náhorní Praha 8 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>
                <a:cs typeface="Calibri"/>
              </a:rPr>
              <a:t>„</a:t>
            </a:r>
            <a:r>
              <a:rPr lang="cs-CZ" sz="2800" b="1">
                <a:cs typeface="Calibri"/>
              </a:rPr>
              <a:t>Den na vysoké</a:t>
            </a:r>
            <a:r>
              <a:rPr lang="cs-CZ" sz="2800">
                <a:cs typeface="Calibri"/>
              </a:rPr>
              <a:t>“  -  Workshop pro studenty středních škol (40 studentů) </a:t>
            </a:r>
          </a:p>
        </p:txBody>
      </p:sp>
    </p:spTree>
    <p:extLst>
      <p:ext uri="{BB962C8B-B14F-4D97-AF65-F5344CB8AC3E}">
        <p14:creationId xmlns:p14="http://schemas.microsoft.com/office/powerpoint/2010/main" val="3857148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63C417B-1263-B691-BF3D-A6AF597D41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Spolupráce s praxí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AB210B-E5D9-6A3E-7C23-DAFECE2B24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5507CB-791D-D872-1B0C-72328122B2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171039"/>
            <a:ext cx="14281150" cy="6072844"/>
          </a:xfrm>
        </p:spPr>
        <p:txBody>
          <a:bodyPr anchor="ctr">
            <a:normAutofit/>
          </a:bodyPr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Nový sponzor fakulty – </a:t>
            </a:r>
            <a:r>
              <a:rPr lang="cs-CZ" err="1"/>
              <a:t>Mazars</a:t>
            </a:r>
            <a:endParaRPr lang="cs-CZ"/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b="1"/>
              <a:t>Podepsána nová memoranda</a:t>
            </a:r>
            <a:r>
              <a:rPr lang="cs-CZ"/>
              <a:t>: 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err="1"/>
              <a:t>Generali</a:t>
            </a:r>
            <a:r>
              <a:rPr lang="cs-CZ"/>
              <a:t> Česká pojišťovna 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Centrum pro regionální rozvoj ČR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Počet pořádaných přednášek a akcí v roce 2023: </a:t>
            </a:r>
            <a:r>
              <a:rPr lang="cs-CZ" b="1"/>
              <a:t>42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Počet sdílených přednášek s katedrami v roce 2023: </a:t>
            </a:r>
            <a:r>
              <a:rPr lang="cs-CZ" b="1"/>
              <a:t>47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b="1"/>
              <a:t>Portál JOBS: 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Počet firemních profilů ( k 29. 11. 2023): </a:t>
            </a:r>
            <a:r>
              <a:rPr lang="cs-CZ" b="1"/>
              <a:t>784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Pracovní nabídky: </a:t>
            </a:r>
            <a:r>
              <a:rPr lang="cs-CZ" b="1"/>
              <a:t>302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/>
              <a:t>Počet studentů:  </a:t>
            </a:r>
            <a:r>
              <a:rPr lang="cs-CZ" b="1"/>
              <a:t>2 536</a:t>
            </a:r>
          </a:p>
        </p:txBody>
      </p:sp>
    </p:spTree>
    <p:extLst>
      <p:ext uri="{BB962C8B-B14F-4D97-AF65-F5344CB8AC3E}">
        <p14:creationId xmlns:p14="http://schemas.microsoft.com/office/powerpoint/2010/main" val="2221732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0B10378-FD40-B9BC-BE08-3A405C84A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Spolupráce s praxí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F9D10E-AE8A-9C8A-DAD1-E8429F7A14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67B88B-C00B-EB67-70DC-C543193A2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146854"/>
            <a:ext cx="14281150" cy="6097029"/>
          </a:xfrm>
        </p:spPr>
        <p:txBody>
          <a:bodyPr lIns="91440" tIns="45720" rIns="91440" bIns="45720" anchor="ctr">
            <a:normAutofit/>
          </a:bodyPr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Další akce: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b="1">
                <a:latin typeface="Roboto"/>
                <a:ea typeface="Roboto"/>
                <a:cs typeface="Roboto"/>
              </a:rPr>
              <a:t>23.2. 2023 Veletrh pracovních příležitostí  (35 firem)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28.3. 2023 Den o vojenském zpravodajství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25.4. 2023 Den s </a:t>
            </a:r>
            <a:r>
              <a:rPr lang="cs-CZ" err="1">
                <a:latin typeface="Roboto"/>
                <a:ea typeface="Roboto"/>
                <a:cs typeface="Roboto"/>
              </a:rPr>
              <a:t>Mazars</a:t>
            </a:r>
            <a:endParaRPr lang="cs-CZ">
              <a:latin typeface="Roboto"/>
              <a:ea typeface="Roboto"/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26.9. 2023 Studium pro praxi praxe pro studium </a:t>
            </a:r>
            <a:endParaRPr lang="cs-CZ"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3. 10. 2023 Slavnostní otevření </a:t>
            </a:r>
            <a:r>
              <a:rPr lang="cs-CZ" err="1">
                <a:latin typeface="Roboto"/>
                <a:ea typeface="Roboto"/>
                <a:cs typeface="Roboto"/>
              </a:rPr>
              <a:t>Mazars</a:t>
            </a:r>
            <a:r>
              <a:rPr lang="cs-CZ">
                <a:latin typeface="Roboto"/>
                <a:ea typeface="Roboto"/>
                <a:cs typeface="Roboto"/>
              </a:rPr>
              <a:t> </a:t>
            </a:r>
            <a:r>
              <a:rPr lang="cs-CZ" err="1">
                <a:latin typeface="Roboto"/>
                <a:ea typeface="Roboto"/>
                <a:cs typeface="Roboto"/>
              </a:rPr>
              <a:t>Hall</a:t>
            </a:r>
            <a:r>
              <a:rPr lang="cs-CZ">
                <a:latin typeface="Roboto"/>
                <a:ea typeface="Roboto"/>
                <a:cs typeface="Roboto"/>
              </a:rPr>
              <a:t> </a:t>
            </a:r>
            <a:endParaRPr lang="cs-CZ">
              <a:cs typeface="Roboto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>
                <a:latin typeface="Roboto"/>
                <a:ea typeface="Roboto"/>
                <a:cs typeface="Roboto"/>
              </a:rPr>
              <a:t>2. 11. 2023 Most mezi generacemi </a:t>
            </a:r>
            <a:endParaRPr lang="cs-CZ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34367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5583814" cy="189245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Rozvoj zázemí PEF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</a:rPr>
              <a:t>Učebny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618851" cy="5000493"/>
          </a:xfrm>
        </p:spPr>
        <p:txBody>
          <a:bodyPr lIns="91440" tIns="45720" rIns="91440" bIns="45720" anchor="t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Vybudování </a:t>
            </a:r>
            <a:r>
              <a:rPr lang="cs-CZ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učeben pro hybridní výuku </a:t>
            </a: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E409 a T135</a:t>
            </a:r>
            <a:endParaRPr lang="cs-CZ"/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Modernizace 4 učeben (podlaha, stoly, židle, AVT) včetně nové učebny E226</a:t>
            </a:r>
            <a:endParaRPr lang="cs-CZ" sz="3200">
              <a:solidFill>
                <a:srgbClr val="000000"/>
              </a:solidFill>
              <a:ea typeface="Roboto"/>
              <a:cs typeface="Roboto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V posluchárnách EI – EIII m</a:t>
            </a: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odernizováno osvětlení (LED, nouzové osvětlení)</a:t>
            </a: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 AVT vybavení</a:t>
            </a:r>
            <a:endParaRPr lang="cs-CZ" sz="3200">
              <a:solidFill>
                <a:srgbClr val="000000"/>
              </a:solidFill>
              <a:cs typeface="Roboto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Nahrazení polstrovaných židlí z učeben  židlemi s omyvatelným povrchem z překližky (hygienické a ergonomické důvody)</a:t>
            </a:r>
            <a:endParaRPr lang="cs-CZ" sz="3200">
              <a:solidFill>
                <a:srgbClr val="000000"/>
              </a:solidFill>
              <a:ea typeface="Roboto"/>
              <a:cs typeface="Roboto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Ukončení výuky v nevyhovujících prostorách v suterénu a v přízemí kolejí BCD</a:t>
            </a:r>
            <a:endParaRPr lang="cs-CZ" sz="3200">
              <a:solidFill>
                <a:srgbClr val="000000"/>
              </a:solidFill>
              <a:latin typeface="YACgEev4gKc 0"/>
            </a:endParaRPr>
          </a:p>
        </p:txBody>
      </p:sp>
    </p:spTree>
    <p:extLst>
      <p:ext uri="{BB962C8B-B14F-4D97-AF65-F5344CB8AC3E}">
        <p14:creationId xmlns:p14="http://schemas.microsoft.com/office/powerpoint/2010/main" val="2510364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5583814" cy="189245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Rozvoj zázemí PEF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</a:rPr>
              <a:t>Ostatní prostory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845169"/>
            <a:ext cx="12618851" cy="5398713"/>
          </a:xfrm>
        </p:spPr>
        <p:txBody>
          <a:bodyPr lIns="91440" tIns="45720" rIns="91440" bIns="45720" anchor="t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Kompletní výměna záložního zdroje CEMSI</a:t>
            </a:r>
            <a:endParaRPr lang="cs-CZ">
              <a:solidFill>
                <a:srgbClr val="000000"/>
              </a:solidFill>
              <a:cs typeface="Roboto" panose="02000000000000000000" pitchFamily="2" charset="0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Dokončení klimatizace CEMSI a CCEMSII v rozsahu učebny </a:t>
            </a:r>
            <a:b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</a:b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plus kanceláře vedoucích kateder 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Zprovoznění nové zasedací místnosti D407, modernizace nábytkového vybavení zasedací místnosti E209 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Běžné opravy kanceláří, malování, výměna osvětlení, úprava kuchyněk atp. </a:t>
            </a:r>
            <a:endParaRPr lang="cs-CZ" sz="3200">
              <a:solidFill>
                <a:srgbClr val="000000"/>
              </a:solidFill>
              <a:cs typeface="Roboto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Renovace paluby za atriem a vybavení venkovních prostor za fakultou piknikovými stoly se slunečníky a kovovým nábytkem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 b="1">
                <a:solidFill>
                  <a:srgbClr val="000000"/>
                </a:solidFill>
                <a:latin typeface="Roboto"/>
                <a:ea typeface="Roboto"/>
                <a:cs typeface="Roboto" panose="02000000000000000000" pitchFamily="2" charset="0"/>
              </a:rPr>
              <a:t>Bistro „Polévka je grunt“</a:t>
            </a:r>
            <a:endParaRPr lang="cs-CZ" sz="3200">
              <a:solidFill>
                <a:srgbClr val="000000"/>
              </a:solidFill>
              <a:effectLst/>
              <a:latin typeface="YACgEev4gKc 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33551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5583814" cy="1892451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Rozvoj zázemí PEF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ctr"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</a:rPr>
              <a:t>Příprava nástavby pavilonu 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392699"/>
            <a:ext cx="12618851" cy="3831228"/>
          </a:xfrm>
        </p:spPr>
        <p:txBody>
          <a:bodyPr lIns="91440" tIns="45720" rIns="91440" bIns="45720" anchor="t"/>
          <a:lstStyle/>
          <a:p>
            <a:pPr>
              <a:buClr>
                <a:srgbClr val="C00000"/>
              </a:buClr>
              <a:buFont typeface="Wingdings" panose="020B0604020202020204" pitchFamily="34" charset="0"/>
              <a:buChar char="§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Finalizace projektové dokumentace pro provedení stavby včetně  položkového rozpočtu – podklad pro definitivní rozhodnutí, zda budeme realizovat nástavbu Pavilonu T </a:t>
            </a:r>
            <a:endParaRPr lang="cs-CZ">
              <a:cs typeface="Roboto"/>
            </a:endParaRPr>
          </a:p>
          <a:p>
            <a:pPr>
              <a:buClr>
                <a:srgbClr val="C00000"/>
              </a:buClr>
              <a:buFont typeface="Wingdings" panose="020B0604020202020204" pitchFamily="34" charset="0"/>
              <a:buChar char="§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Příprava výběrového řízení na zhotovitele</a:t>
            </a:r>
          </a:p>
          <a:p>
            <a:pPr>
              <a:buClr>
                <a:srgbClr val="C00000"/>
              </a:buClr>
              <a:buFont typeface="Wingdings" panose="020B0604020202020204" pitchFamily="34" charset="0"/>
              <a:buChar char="§"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Jednání s partnery z FTZ ohledně rozsahu omezení provozu</a:t>
            </a:r>
          </a:p>
        </p:txBody>
      </p:sp>
    </p:spTree>
    <p:extLst>
      <p:ext uri="{BB962C8B-B14F-4D97-AF65-F5344CB8AC3E}">
        <p14:creationId xmlns:p14="http://schemas.microsoft.com/office/powerpoint/2010/main" val="3686199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Vývoj finančních ukazatelů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6675271" cy="773524"/>
          </a:xfrm>
        </p:spPr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Prostředky přidělené katedrám v letech 2019 – 2023</a:t>
            </a:r>
            <a:endParaRPr lang="cs-CZ"/>
          </a:p>
          <a:p>
            <a:endParaRPr lang="cs-CZ" b="1" cap="all">
              <a:solidFill>
                <a:srgbClr val="C80C0F"/>
              </a:solidFill>
              <a:effectLst/>
              <a:latin typeface="YACgEev4gKc 0"/>
            </a:endParaRPr>
          </a:p>
        </p:txBody>
      </p:sp>
      <p:pic>
        <p:nvPicPr>
          <p:cNvPr id="6" name="Obrázek 5" descr="Obsah obrázku text, snímek obrazovky, displej, software&#10;&#10;Popis se vygeneroval automaticky.">
            <a:extLst>
              <a:ext uri="{FF2B5EF4-FFF2-40B4-BE49-F238E27FC236}">
                <a16:creationId xmlns:a16="http://schemas.microsoft.com/office/drawing/2014/main" id="{AC6812FF-8A8E-5884-17C9-6D2A51F6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978687"/>
            <a:ext cx="10397960" cy="5385600"/>
          </a:xfrm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8CC6ECF-FC42-9DE9-AE32-808EF24D4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86839" y="4759347"/>
            <a:ext cx="4967932" cy="356402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>
                <a:latin typeface="Roboto"/>
                <a:ea typeface="Roboto"/>
                <a:cs typeface="Roboto"/>
              </a:rPr>
              <a:t>Výše prostředků přidělených katedrám z příspěvku na vzdělávání a </a:t>
            </a:r>
            <a:br>
              <a:rPr lang="cs-CZ">
                <a:latin typeface="Roboto"/>
                <a:ea typeface="Roboto"/>
                <a:cs typeface="Roboto"/>
              </a:rPr>
            </a:br>
            <a:r>
              <a:rPr lang="cs-CZ">
                <a:latin typeface="Roboto"/>
                <a:ea typeface="Roboto"/>
                <a:cs typeface="Roboto"/>
              </a:rPr>
              <a:t>z DKRVO vzrostla ve sledovaném období </a:t>
            </a:r>
            <a:br>
              <a:rPr lang="cs-CZ">
                <a:latin typeface="Roboto"/>
                <a:ea typeface="Roboto"/>
                <a:cs typeface="Roboto"/>
              </a:rPr>
            </a:br>
            <a:r>
              <a:rPr lang="cs-CZ">
                <a:latin typeface="Roboto"/>
                <a:ea typeface="Roboto"/>
                <a:cs typeface="Roboto"/>
              </a:rPr>
              <a:t>o cca 20 mil. Kč.</a:t>
            </a:r>
            <a:endParaRPr lang="cs-CZ">
              <a:latin typeface="Roboto"/>
              <a:ea typeface="Roboto"/>
              <a:cs typeface="Roboto" panose="02000000000000000000" pitchFamily="2" charset="0"/>
            </a:endParaRPr>
          </a:p>
          <a:p>
            <a:endParaRPr lang="cs-CZ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63391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Vývoj finančních ukazatelů</a:t>
            </a:r>
            <a:endParaRPr lang="cs-CZ" b="0"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Podíl rozpočtu kateder a děkanátu na přidělených prostředcích na dlouhodobý koncepční rozvoj</a:t>
            </a:r>
            <a:endParaRPr lang="cs-CZ" b="1" cap="all">
              <a:solidFill>
                <a:srgbClr val="C80C0F"/>
              </a:solidFill>
              <a:effectLst/>
              <a:latin typeface="YACgEev4gKc 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7031" y="4307874"/>
            <a:ext cx="6521640" cy="4938709"/>
          </a:xfrm>
        </p:spPr>
        <p:txBody>
          <a:bodyPr lIns="91440" tIns="45720" rIns="91440" bIns="45720" anchor="ctr"/>
          <a:lstStyle/>
          <a:p>
            <a:pPr marL="0" indent="0">
              <a:buNone/>
            </a:pPr>
            <a:r>
              <a:rPr lang="cs-CZ" sz="320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Děkanát </a:t>
            </a:r>
            <a:r>
              <a:rPr lang="cs-CZ" sz="3200" b="1">
                <a:solidFill>
                  <a:srgbClr val="000000"/>
                </a:solidFill>
                <a:latin typeface="Roboto"/>
                <a:ea typeface="Roboto"/>
                <a:cs typeface="Roboto"/>
              </a:rPr>
              <a:t>z DKRVO letos pokrývá </a:t>
            </a:r>
            <a:r>
              <a:rPr lang="cs-CZ" sz="3200" b="1">
                <a:latin typeface="Roboto"/>
                <a:ea typeface="Roboto"/>
                <a:cs typeface="Roboto"/>
              </a:rPr>
              <a:t>polovinu nákladů na fakultní motivační program</a:t>
            </a:r>
            <a:r>
              <a:rPr lang="cs-CZ" sz="3200">
                <a:latin typeface="Roboto"/>
                <a:ea typeface="Roboto"/>
                <a:cs typeface="Roboto"/>
              </a:rPr>
              <a:t>, podporující přípravu projektových záměrů a vědeckých publikací </a:t>
            </a:r>
            <a:r>
              <a:rPr lang="cs-CZ" sz="3200" i="1">
                <a:latin typeface="Roboto"/>
                <a:ea typeface="Roboto"/>
                <a:cs typeface="Roboto"/>
              </a:rPr>
              <a:t>(druhá polovina je hrazena z dalších zdrojů děkanátu).</a:t>
            </a:r>
            <a:endParaRPr lang="cs-CZ" sz="3200" i="1">
              <a:cs typeface="Roboto"/>
            </a:endParaRPr>
          </a:p>
          <a:p>
            <a:pPr marL="0" indent="0">
              <a:buNone/>
            </a:pPr>
            <a:r>
              <a:rPr lang="cs-CZ" sz="3200">
                <a:latin typeface="Roboto"/>
                <a:ea typeface="Roboto"/>
                <a:cs typeface="Roboto"/>
              </a:rPr>
              <a:t>Podíl děkanátu na DKRVO </a:t>
            </a:r>
            <a:br>
              <a:rPr lang="cs-CZ" sz="3200">
                <a:latin typeface="Roboto"/>
                <a:ea typeface="Roboto"/>
                <a:cs typeface="Roboto"/>
              </a:rPr>
            </a:br>
            <a:r>
              <a:rPr lang="cs-CZ" sz="3200">
                <a:latin typeface="Roboto"/>
                <a:ea typeface="Roboto"/>
                <a:cs typeface="Roboto"/>
              </a:rPr>
              <a:t>ve sledovaném období klesl </a:t>
            </a:r>
            <a:br>
              <a:rPr lang="cs-CZ" sz="3200">
                <a:latin typeface="Roboto"/>
                <a:ea typeface="Roboto"/>
                <a:cs typeface="Roboto"/>
              </a:rPr>
            </a:br>
            <a:r>
              <a:rPr lang="cs-CZ" sz="3200">
                <a:latin typeface="Roboto"/>
                <a:ea typeface="Roboto"/>
                <a:cs typeface="Roboto"/>
              </a:rPr>
              <a:t>z 28 % na 16 %.</a:t>
            </a:r>
            <a:endParaRPr lang="cs-CZ" sz="3200">
              <a:cs typeface="Roboto"/>
            </a:endParaRPr>
          </a:p>
        </p:txBody>
      </p:sp>
      <p:pic>
        <p:nvPicPr>
          <p:cNvPr id="6" name="Obrázek 5" descr="Obsah obrázku text, snímek obrazovky, číslo, Vykreslený graf&#10;&#10;Popis se vygeneroval automaticky.">
            <a:extLst>
              <a:ext uri="{FF2B5EF4-FFF2-40B4-BE49-F238E27FC236}">
                <a16:creationId xmlns:a16="http://schemas.microsoft.com/office/drawing/2014/main" id="{987728FE-6622-095D-43EA-1458EF11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982" y="4313537"/>
            <a:ext cx="9122375" cy="493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71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cs typeface="Roboto Medium"/>
              </a:rPr>
              <a:t>Vývoj finančních ukazatelů</a:t>
            </a:r>
            <a:endParaRPr lang="cs-CZ" b="0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Strategie, PR, rozvoj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6675271" cy="773524"/>
          </a:xfrm>
        </p:spPr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Podíl rozpočtu kateder a děkanátu na přiděleném příspěvku (očištěno o odvod do celouniverzitního fondu)</a:t>
            </a:r>
            <a:endParaRPr lang="cs-CZ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8CC6ECF-FC42-9DE9-AE32-808EF24D4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2124" y="5830358"/>
            <a:ext cx="5090030" cy="16023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cs-CZ">
                <a:latin typeface="Roboto"/>
                <a:ea typeface="Roboto"/>
                <a:cs typeface="Roboto"/>
              </a:rPr>
              <a:t>Podíl děkanátu mezi roky 2020 a 2023 poklesl z 30 % na 27 %.</a:t>
            </a:r>
          </a:p>
        </p:txBody>
      </p:sp>
      <p:pic>
        <p:nvPicPr>
          <p:cNvPr id="5" name="Obrázek 4" descr="Obsah obrázku text, snímek obrazovky, číslo, Paralelní&#10;&#10;Popis se vygeneroval automaticky.">
            <a:extLst>
              <a:ext uri="{FF2B5EF4-FFF2-40B4-BE49-F238E27FC236}">
                <a16:creationId xmlns:a16="http://schemas.microsoft.com/office/drawing/2014/main" id="{20539565-2AA8-0514-C52F-60AC9D4C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05" y="4408352"/>
            <a:ext cx="7757530" cy="50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6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Akademický rok 2023/2024</a:t>
            </a:r>
            <a:endParaRPr lang="cs-CZ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Pedagogická činnost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72FF15-D36E-408E-91C8-0B33608A5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YACgEev4gKc 0"/>
                <a:ea typeface="Roboto Medium"/>
              </a:rPr>
              <a:t>Průběh akademického roku 2023/2024</a:t>
            </a:r>
            <a:endParaRPr lang="cs-CZ" b="1" cap="all">
              <a:solidFill>
                <a:srgbClr val="C80C0F"/>
              </a:solidFill>
              <a:effectLst/>
              <a:latin typeface="YACgEev4gKc 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808066"/>
            <a:ext cx="15180408" cy="5605565"/>
          </a:xfrm>
        </p:spPr>
        <p:txBody>
          <a:bodyPr lIns="91440" tIns="45720" rIns="91440" bIns="45720"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rgbClr val="C80C0F"/>
                </a:solidFill>
                <a:latin typeface="Calibri"/>
                <a:ea typeface="Calibri"/>
                <a:cs typeface="Calibri"/>
              </a:rPr>
              <a:t>STANDARDNÍ A BEZ PROBLÉMŮ 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000000"/>
                </a:solidFill>
                <a:latin typeface="Calibri"/>
                <a:cs typeface="Calibri"/>
              </a:rPr>
              <a:t>VŠE OSTATNÍ BY BYLO ŠPATNĚ </a:t>
            </a:r>
            <a:r>
              <a:rPr lang="cs-CZ" sz="2000" b="1">
                <a:solidFill>
                  <a:srgbClr val="000000"/>
                </a:solidFill>
                <a:latin typeface="Calibri"/>
                <a:cs typeface="Calibri"/>
                <a:sym typeface="Wingdings" panose="05000000000000000000" pitchFamily="2" charset="2"/>
              </a:rPr>
              <a:t></a:t>
            </a:r>
            <a:endParaRPr lang="cs-CZ" sz="20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b="1">
                <a:latin typeface="Calibri"/>
                <a:ea typeface="Calibri"/>
                <a:cs typeface="Calibri"/>
              </a:rPr>
              <a:t>Velké poděkování Studijnímu oddělení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Přijímací zkoušky do Bc stupně studia, Státní závěrečné zkoušky, běžná agenda,…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Počty studentů ve školním roce 2023/2024  </a:t>
            </a:r>
            <a:r>
              <a:rPr lang="cs-CZ" sz="24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(stav k 31.10.2023)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prezenční studium  – 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7649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studentů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kombinované studium – 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1437 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studentů 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mimořádné studium </a:t>
            </a:r>
            <a:r>
              <a:rPr lang="cs-CZ" sz="24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(nerozpočtové)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8545 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studentů </a:t>
            </a:r>
            <a:r>
              <a:rPr lang="cs-CZ" sz="24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(U3V virtuální – 7880, U3V – 12, CŽV – 653)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celkem – 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17631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studentů (vs. 2022 - 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16633 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studentů)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Přijímací řízení na PEF ČZU v Praze</a:t>
            </a: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  vyhlášeny podmínky pro přijetí ke studiu pro akademický rok 2024/2025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Úvahy o</a:t>
            </a:r>
            <a:r>
              <a:rPr lang="cs-CZ" sz="24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zavedení přijímacích zkoušek do Mgr. stupně studia</a:t>
            </a:r>
            <a:endParaRPr lang="cs-CZ" sz="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137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venku, mrak, tráva, strom&#10;&#10;Popis byl vytvořen automaticky">
            <a:extLst>
              <a:ext uri="{FF2B5EF4-FFF2-40B4-BE49-F238E27FC236}">
                <a16:creationId xmlns:a16="http://schemas.microsoft.com/office/drawing/2014/main" id="{82D5947E-3321-1E3B-ECF3-DAB55DC19A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12600"/>
          <a:stretch>
            <a:fillRect/>
          </a:stretch>
        </p:blipFill>
        <p:spPr/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4ED9F7-BAFE-B590-87A9-AEB44EE70D73}"/>
              </a:ext>
            </a:extLst>
          </p:cNvPr>
          <p:cNvSpPr/>
          <p:nvPr/>
        </p:nvSpPr>
        <p:spPr>
          <a:xfrm>
            <a:off x="1000125" y="1094352"/>
            <a:ext cx="16287750" cy="809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text 1">
            <a:extLst>
              <a:ext uri="{FF2B5EF4-FFF2-40B4-BE49-F238E27FC236}">
                <a16:creationId xmlns:a16="http://schemas.microsoft.com/office/drawing/2014/main" id="{A9369EDE-C2C9-BC4D-C804-FC092E48B65B}"/>
              </a:ext>
            </a:extLst>
          </p:cNvPr>
          <p:cNvSpPr txBox="1">
            <a:spLocks/>
          </p:cNvSpPr>
          <p:nvPr/>
        </p:nvSpPr>
        <p:spPr>
          <a:xfrm>
            <a:off x="1612232" y="4348612"/>
            <a:ext cx="15111664" cy="1589776"/>
          </a:xfrm>
          <a:prstGeom prst="rect">
            <a:avLst/>
          </a:prstGeom>
        </p:spPr>
        <p:txBody>
          <a:bodyPr anchor="ctr" anchorCtr="0">
            <a:normAutofit fontScale="92500"/>
          </a:bodyPr>
          <a:lstStyle>
            <a:lvl1pPr marL="0" indent="0" algn="ctr" defTabSz="13716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0" kern="1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Co chystáme pro rok 2024 a dále</a:t>
            </a:r>
          </a:p>
        </p:txBody>
      </p:sp>
    </p:spTree>
    <p:extLst>
      <p:ext uri="{BB962C8B-B14F-4D97-AF65-F5344CB8AC3E}">
        <p14:creationId xmlns:p14="http://schemas.microsoft.com/office/powerpoint/2010/main" val="3805131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2024 a dále…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EF0E48E-302E-4B47-B497-45E0409203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457942"/>
            <a:ext cx="12618851" cy="578594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cs-CZ" sz="32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Pedagogika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SCIO testy pro přijímací řízení – pilot 2024 na anglickém BA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Distanční SP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sz="3200" b="1">
                <a:solidFill>
                  <a:srgbClr val="C00000"/>
                </a:solidFill>
                <a:latin typeface="Calibri"/>
                <a:cs typeface="Calibri"/>
              </a:rPr>
              <a:t>VVK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Calibri"/>
                <a:cs typeface="Calibri"/>
              </a:rPr>
              <a:t>Ph.D. </a:t>
            </a:r>
            <a:r>
              <a:rPr lang="cs-CZ" sz="3200" err="1">
                <a:solidFill>
                  <a:srgbClr val="000000"/>
                </a:solidFill>
                <a:latin typeface="Calibri"/>
                <a:cs typeface="Calibri"/>
              </a:rPr>
              <a:t>School</a:t>
            </a:r>
            <a:endParaRPr lang="cs-CZ" sz="3200">
              <a:solidFill>
                <a:srgbClr val="000000"/>
              </a:solidFill>
              <a:latin typeface="YACgEev4gKc 0"/>
              <a:cs typeface="Calibri"/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effectLst/>
                <a:latin typeface="YACgEev4gKc 0"/>
              </a:rPr>
              <a:t>IA v Ekonomických vědách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cs-CZ" sz="3200" b="1">
                <a:solidFill>
                  <a:srgbClr val="C00000"/>
                </a:solidFill>
                <a:latin typeface="Calibri"/>
                <a:cs typeface="Calibri"/>
              </a:rPr>
              <a:t>Rozvoj fakulty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</a:rPr>
              <a:t>Zahájení dostavby T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>
                <a:solidFill>
                  <a:srgbClr val="000000"/>
                </a:solidFill>
                <a:latin typeface="YACgEev4gKc 0"/>
              </a:rPr>
              <a:t>Optimalizace využití učeben</a:t>
            </a:r>
            <a:endParaRPr lang="cs-CZ" sz="3200">
              <a:solidFill>
                <a:srgbClr val="000000"/>
              </a:solidFill>
              <a:effectLst/>
              <a:latin typeface="YACgEev4gKc 0"/>
            </a:endParaRPr>
          </a:p>
        </p:txBody>
      </p:sp>
    </p:spTree>
    <p:extLst>
      <p:ext uri="{BB962C8B-B14F-4D97-AF65-F5344CB8AC3E}">
        <p14:creationId xmlns:p14="http://schemas.microsoft.com/office/powerpoint/2010/main" val="2690807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A38A51-F62F-4426-AB20-71D07A617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 dirty="0">
                <a:latin typeface="Roboto Medium"/>
                <a:ea typeface="Roboto Medium"/>
                <a:cs typeface="Roboto Medium"/>
              </a:rPr>
              <a:t>AI O PEF ČZU - neupraveno</a:t>
            </a:r>
            <a:endParaRPr lang="cs-CZ" dirty="0"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D1213E-97E5-4177-9D2A-385DEC01EC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/>
              <a:t>Pedagogická činnost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2D7503-73C5-5B30-1410-0E816ECEE9FA}"/>
              </a:ext>
            </a:extLst>
          </p:cNvPr>
          <p:cNvSpPr txBox="1"/>
          <p:nvPr/>
        </p:nvSpPr>
        <p:spPr>
          <a:xfrm>
            <a:off x="493485" y="3149906"/>
            <a:ext cx="15936685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dirty="0"/>
              <a:t>Provozně ekonomická fakulta ČZU (Česká zemědělská univerzita v Praze) je považována za jednu z nejlepších fakult svého druhu v České republice. Fakulta je známá svou kvalitní výukou a výzkumem především v oblasti ekonomie a managementu v zemědělství, potravinářství, životním prostředí a regionálním rozvoji. </a:t>
            </a:r>
          </a:p>
          <a:p>
            <a:r>
              <a:rPr lang="cs-CZ" sz="3000" dirty="0"/>
              <a:t>Fakulta je akreditována a často je oceněna za svou vynikající úroveň výuky a přínos v oblasti ekonomických a </a:t>
            </a:r>
            <a:r>
              <a:rPr lang="cs-CZ" sz="3000" dirty="0" err="1"/>
              <a:t>agrobyznysových</a:t>
            </a:r>
            <a:r>
              <a:rPr lang="cs-CZ" sz="3000" dirty="0"/>
              <a:t> disciplín. Mnoho absolventů provozně ekonomické fakulty ČZU najde zaměstnání nejen v </a:t>
            </a:r>
            <a:r>
              <a:rPr lang="cs-CZ" sz="3000" dirty="0" err="1"/>
              <a:t>agrobyznu</a:t>
            </a:r>
            <a:r>
              <a:rPr lang="cs-CZ" sz="3000" dirty="0"/>
              <a:t>, ale také v různých oborech, jako je bankovnictví, poradenství, marketing, veřejná správa atd. </a:t>
            </a:r>
          </a:p>
          <a:p>
            <a:r>
              <a:rPr lang="cs-CZ" sz="3000" dirty="0"/>
              <a:t>Hodnocení fakulty se také může lišit podle různých mezinárodních žebříčků. Například v QS </a:t>
            </a:r>
            <a:r>
              <a:rPr lang="cs-CZ" sz="3000" dirty="0" err="1"/>
              <a:t>World</a:t>
            </a:r>
            <a:r>
              <a:rPr lang="cs-CZ" sz="3000" dirty="0"/>
              <a:t> University </a:t>
            </a:r>
            <a:r>
              <a:rPr lang="cs-CZ" sz="3000" dirty="0" err="1"/>
              <a:t>Rankings</a:t>
            </a:r>
            <a:r>
              <a:rPr lang="cs-CZ" sz="3000" dirty="0"/>
              <a:t> je provozně ekonomická fakulta ČZU umístěna v rámci 300 nejlepších ekonomických fakult na světě. </a:t>
            </a:r>
          </a:p>
          <a:p>
            <a:r>
              <a:rPr lang="cs-CZ" sz="3000" dirty="0"/>
              <a:t>Celkově lze tedy říci, že provozně ekonomická fakulta ČZU je uznávaná a má dobrou pověst jak v České republice, tak i v mezinárodním prostoru.</a:t>
            </a:r>
          </a:p>
        </p:txBody>
      </p:sp>
    </p:spTree>
    <p:extLst>
      <p:ext uri="{BB962C8B-B14F-4D97-AF65-F5344CB8AC3E}">
        <p14:creationId xmlns:p14="http://schemas.microsoft.com/office/powerpoint/2010/main" val="1565684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oblečení, úsměv, oblek, osoba&#10;&#10;Popis byl vytvořen automaticky">
            <a:extLst>
              <a:ext uri="{FF2B5EF4-FFF2-40B4-BE49-F238E27FC236}">
                <a16:creationId xmlns:a16="http://schemas.microsoft.com/office/drawing/2014/main" id="{D269E6E2-EE9A-EABD-3AE5-A88FAFE03C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5703" r="6995" b="5703"/>
          <a:stretch/>
        </p:blipFill>
        <p:spPr>
          <a:xfrm>
            <a:off x="0" y="-1"/>
            <a:ext cx="18288000" cy="10286999"/>
          </a:xfrm>
        </p:spPr>
      </p:pic>
    </p:spTree>
    <p:extLst>
      <p:ext uri="{BB962C8B-B14F-4D97-AF65-F5344CB8AC3E}">
        <p14:creationId xmlns:p14="http://schemas.microsoft.com/office/powerpoint/2010/main" val="154708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17E4130-864A-CBF2-22AA-2652861AF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Kontaktní centrum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791062-73D5-6295-4865-A2CF7F13CF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95E275-287B-CB72-2DA6-E2290E432D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stabilizace provozu kontaktního centra</a:t>
            </a:r>
            <a:endParaRPr lang="cs-CZ" b="1" cap="all">
              <a:solidFill>
                <a:srgbClr val="C80C0F"/>
              </a:solidFill>
              <a:cs typeface="Roboto Medium"/>
            </a:endParaRPr>
          </a:p>
          <a:p>
            <a:endParaRPr lang="cs-CZ">
              <a:cs typeface="Roboto Medium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ABE6674-CB2F-26C7-590E-9927FBD803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Calibri"/>
                <a:ea typeface="Calibri"/>
                <a:cs typeface="Calibri"/>
              </a:rPr>
              <a:t>V srpnu 2022 byla v UIS úspěšně spuštěna aplikace </a:t>
            </a:r>
            <a:r>
              <a:rPr lang="cs-CZ" sz="3200" b="1">
                <a:latin typeface="Calibri"/>
                <a:ea typeface="Calibri"/>
                <a:cs typeface="Calibri"/>
              </a:rPr>
              <a:t>Kontaktní centrum.</a:t>
            </a:r>
            <a:endParaRPr lang="cs-CZ" sz="3200">
              <a:latin typeface="Calibri"/>
              <a:cs typeface="Roboto" panose="02000000000000000000" pitchFamily="2" charset="0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Calibri"/>
                <a:ea typeface="Calibri"/>
                <a:cs typeface="Calibri"/>
              </a:rPr>
              <a:t>KC je </a:t>
            </a:r>
            <a:r>
              <a:rPr lang="cs-CZ" sz="3200" b="1">
                <a:latin typeface="Calibri"/>
                <a:ea typeface="Calibri"/>
                <a:cs typeface="Calibri"/>
              </a:rPr>
              <a:t>nástrojem pro sběr a evidenci požadavků</a:t>
            </a:r>
            <a:r>
              <a:rPr lang="cs-CZ" sz="3200">
                <a:latin typeface="Calibri"/>
                <a:ea typeface="Calibri"/>
                <a:cs typeface="Calibri"/>
              </a:rPr>
              <a:t>, žádostí, dotazů a podnětů od jednotlivých uživatelů UIS a jejich řešení. Součástí evidence podnětů je evidence průběhu jejich řešení a výsledků. </a:t>
            </a:r>
            <a:endParaRPr lang="cs-CZ" sz="3200">
              <a:latin typeface="Calibri"/>
              <a:cs typeface="Calibri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>
                <a:latin typeface="Calibri"/>
                <a:ea typeface="Calibri"/>
                <a:cs typeface="Calibri"/>
              </a:rPr>
              <a:t>Podnět zasílá uživatel </a:t>
            </a:r>
            <a:r>
              <a:rPr lang="cs-CZ" sz="3200" i="1">
                <a:latin typeface="Calibri"/>
                <a:ea typeface="Calibri"/>
                <a:cs typeface="Calibri"/>
              </a:rPr>
              <a:t>(student)</a:t>
            </a:r>
            <a:r>
              <a:rPr lang="cs-CZ" sz="3200">
                <a:latin typeface="Calibri"/>
                <a:ea typeface="Calibri"/>
                <a:cs typeface="Calibri"/>
              </a:rPr>
              <a:t> pomocí elektronického formuláře na kontaktní centrum resp. studijní oddělení, které daný typ podnětu řeší. Podněty jsou </a:t>
            </a:r>
            <a:r>
              <a:rPr lang="cs-CZ" sz="3200" b="1">
                <a:latin typeface="Calibri"/>
                <a:ea typeface="Calibri"/>
                <a:cs typeface="Calibri"/>
              </a:rPr>
              <a:t>automaticky přiřazovány podle příslušnosti ke konkrétní studijní referentce</a:t>
            </a:r>
            <a:r>
              <a:rPr lang="cs-CZ" sz="3200">
                <a:latin typeface="Calibri"/>
                <a:ea typeface="Calibri"/>
                <a:cs typeface="Calibri"/>
              </a:rPr>
              <a:t>. </a:t>
            </a:r>
            <a:endParaRPr lang="cs-CZ" sz="3200">
              <a:latin typeface="Calibri"/>
              <a:cs typeface="Calibri"/>
            </a:endParaRP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 b="1">
                <a:latin typeface="Calibri"/>
                <a:ea typeface="Calibri"/>
                <a:cs typeface="Calibri"/>
              </a:rPr>
              <a:t>Některé druhy žádostí </a:t>
            </a:r>
            <a:r>
              <a:rPr lang="cs-CZ" sz="3200">
                <a:latin typeface="Calibri"/>
                <a:ea typeface="Calibri"/>
                <a:cs typeface="Calibri"/>
              </a:rPr>
              <a:t>(např. žádost o opakování ročníku, žádost o mimořádný přesun předmětu) </a:t>
            </a:r>
            <a:r>
              <a:rPr lang="cs-CZ" sz="3200" b="1">
                <a:latin typeface="Calibri"/>
                <a:ea typeface="Calibri"/>
                <a:cs typeface="Calibri"/>
              </a:rPr>
              <a:t>vyřizují proděkanky</a:t>
            </a:r>
            <a:r>
              <a:rPr lang="cs-CZ" sz="3200">
                <a:latin typeface="Calibri"/>
                <a:ea typeface="Calibri"/>
                <a:cs typeface="Calibri"/>
              </a:rPr>
              <a:t>.</a:t>
            </a:r>
            <a:endParaRPr lang="cs-CZ"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76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0CFF46A-A3B3-7CF9-C1AE-1B57D1CEE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cs-CZ">
                <a:latin typeface="Roboto Medium"/>
                <a:ea typeface="Roboto Medium"/>
                <a:cs typeface="Roboto Medium"/>
              </a:rPr>
              <a:t>Kontaktní centrum</a:t>
            </a:r>
            <a:endParaRPr lang="cs-CZ" b="0">
              <a:latin typeface="Roboto Medium"/>
              <a:ea typeface="Roboto Medium"/>
              <a:cs typeface="Roboto Medium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89E730-949E-30DF-C5A8-863B119D07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A30F24-1C2F-A9F2-8FD4-FCB0A8E7F8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Počty vyřízených požadavků v Kontaktním centra</a:t>
            </a:r>
            <a:endParaRPr lang="cs-CZ" b="1" cap="all">
              <a:solidFill>
                <a:srgbClr val="C80C0F"/>
              </a:solidFill>
              <a:cs typeface="Roboto Medium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7EA5727-9B3E-39BE-66C4-D297B8ECC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178605"/>
              </p:ext>
            </p:extLst>
          </p:nvPr>
        </p:nvGraphicFramePr>
        <p:xfrm>
          <a:off x="1079501" y="4279095"/>
          <a:ext cx="7435038" cy="40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7519">
                  <a:extLst>
                    <a:ext uri="{9D8B030D-6E8A-4147-A177-3AD203B41FA5}">
                      <a16:colId xmlns:a16="http://schemas.microsoft.com/office/drawing/2014/main" val="3921122712"/>
                    </a:ext>
                  </a:extLst>
                </a:gridCol>
                <a:gridCol w="3717519">
                  <a:extLst>
                    <a:ext uri="{9D8B030D-6E8A-4147-A177-3AD203B41FA5}">
                      <a16:colId xmlns:a16="http://schemas.microsoft.com/office/drawing/2014/main" val="4086636642"/>
                    </a:ext>
                  </a:extLst>
                </a:gridCol>
              </a:tblGrid>
              <a:tr h="8106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požadavků v KC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315266"/>
                  </a:ext>
                </a:extLst>
              </a:tr>
              <a:tr h="81065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 požadavku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Počet požadavků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407204"/>
                  </a:ext>
                </a:extLst>
              </a:tr>
              <a:tr h="810652">
                <a:tc>
                  <a:txBody>
                    <a:bodyPr/>
                    <a:lstStyle/>
                    <a:p>
                      <a:pPr algn="l" fontAlgn="b"/>
                      <a:r>
                        <a:rPr lang="cs-CZ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Schválen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 latinLnBrk="0">
                        <a:tabLst>
                          <a:tab pos="0" algn="dec"/>
                        </a:tabLst>
                      </a:pPr>
                      <a:r>
                        <a:rPr lang="cs-CZ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13398</a:t>
                      </a:r>
                    </a:p>
                  </a:txBody>
                  <a:tcPr marL="9525" marR="1332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176292"/>
                  </a:ext>
                </a:extLst>
              </a:tr>
              <a:tr h="810652">
                <a:tc>
                  <a:txBody>
                    <a:bodyPr/>
                    <a:lstStyle/>
                    <a:p>
                      <a:pPr algn="l" fontAlgn="b"/>
                      <a:r>
                        <a:rPr lang="cs-CZ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Zamítnut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 latinLnBrk="0">
                        <a:tabLst>
                          <a:tab pos="0" algn="dec"/>
                        </a:tabLst>
                      </a:pPr>
                      <a:r>
                        <a:rPr lang="cs-CZ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2561</a:t>
                      </a:r>
                    </a:p>
                  </a:txBody>
                  <a:tcPr marL="9525" marR="1332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703940"/>
                  </a:ext>
                </a:extLst>
              </a:tr>
              <a:tr h="810652">
                <a:tc>
                  <a:txBody>
                    <a:bodyPr/>
                    <a:lstStyle/>
                    <a:p>
                      <a:pPr algn="l" fontAlgn="b"/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vyřízeno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443600" fontAlgn="ctr" latinLnBrk="0">
                        <a:tabLst>
                          <a:tab pos="0" algn="dec"/>
                        </a:tabLst>
                      </a:pPr>
                      <a:r>
                        <a:rPr lang="cs-CZ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15959</a:t>
                      </a:r>
                    </a:p>
                  </a:txBody>
                  <a:tcPr marL="9525" marR="1332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422389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C872CF2D-CABA-5A42-8429-A740AB677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9576"/>
              </p:ext>
            </p:extLst>
          </p:nvPr>
        </p:nvGraphicFramePr>
        <p:xfrm>
          <a:off x="9773461" y="4279095"/>
          <a:ext cx="7435038" cy="187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7519">
                  <a:extLst>
                    <a:ext uri="{9D8B030D-6E8A-4147-A177-3AD203B41FA5}">
                      <a16:colId xmlns:a16="http://schemas.microsoft.com/office/drawing/2014/main" val="3054068315"/>
                    </a:ext>
                  </a:extLst>
                </a:gridCol>
                <a:gridCol w="3717519">
                  <a:extLst>
                    <a:ext uri="{9D8B030D-6E8A-4147-A177-3AD203B41FA5}">
                      <a16:colId xmlns:a16="http://schemas.microsoft.com/office/drawing/2014/main" val="1914170033"/>
                    </a:ext>
                  </a:extLst>
                </a:gridCol>
              </a:tblGrid>
              <a:tr h="3420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Požadavky od 22.8.2022 - 30.9.2023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017107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 požadavku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Počet požadavků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664019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Schválený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12166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254326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Zamítnutý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2146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620337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vyřízeno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14312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9187147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F03445B-AD68-843D-6238-5930AE657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01070"/>
              </p:ext>
            </p:extLst>
          </p:nvPr>
        </p:nvGraphicFramePr>
        <p:xfrm>
          <a:off x="9773462" y="6455928"/>
          <a:ext cx="7435038" cy="187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7519">
                  <a:extLst>
                    <a:ext uri="{9D8B030D-6E8A-4147-A177-3AD203B41FA5}">
                      <a16:colId xmlns:a16="http://schemas.microsoft.com/office/drawing/2014/main" val="3818873153"/>
                    </a:ext>
                  </a:extLst>
                </a:gridCol>
                <a:gridCol w="3717519">
                  <a:extLst>
                    <a:ext uri="{9D8B030D-6E8A-4147-A177-3AD203B41FA5}">
                      <a16:colId xmlns:a16="http://schemas.microsoft.com/office/drawing/2014/main" val="1109764953"/>
                    </a:ext>
                  </a:extLst>
                </a:gridCol>
              </a:tblGrid>
              <a:tr h="3420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Požadavky od 1.10.2023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087868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Stav požadavku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Počet požadavků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013563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Schválený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1232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598334"/>
                  </a:ext>
                </a:extLst>
              </a:tr>
              <a:tr h="16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Zamítnutý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415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3316868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 vyřízeno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1647</a:t>
                      </a:r>
                    </a:p>
                  </a:txBody>
                  <a:tcPr marL="9525" marR="1440000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31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02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3CFAEFA-7F2B-6F7C-C128-6D73F23F7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4007600" cy="1892451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cs-CZ" sz="6000">
                <a:latin typeface="Roboto Medium"/>
                <a:ea typeface="Roboto Medium"/>
                <a:cs typeface="Roboto Medium"/>
              </a:rPr>
              <a:t>Programy na podporu strategického řízení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C44AA9-8C80-8E6B-CF11-49DF9908C3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1FA09D-D48A-42F7-04CC-7025E7637D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cs-CZ" b="1" cap="all">
                <a:solidFill>
                  <a:srgbClr val="C80C0F"/>
                </a:solidFill>
                <a:latin typeface="Roboto Medium"/>
                <a:ea typeface="Roboto Medium"/>
                <a:cs typeface="Roboto Medium"/>
              </a:rPr>
              <a:t>Podpora vzniku studijních opor a dalších nástrojů pro distanční vzdělávání a její udržitelnost</a:t>
            </a:r>
            <a:endParaRPr lang="cs-CZ" b="1">
              <a:solidFill>
                <a:srgbClr val="C80C0F"/>
              </a:solidFill>
              <a:cs typeface="Roboto Medium"/>
            </a:endParaRPr>
          </a:p>
          <a:p>
            <a:endParaRPr lang="cs-CZ">
              <a:cs typeface="Roboto Medium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9F69C99-A7A8-6B7D-D95F-942932B904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latin typeface="Calibri"/>
                <a:ea typeface="Roboto"/>
                <a:cs typeface="Calibri"/>
              </a:rPr>
              <a:t>Pro případný přechod na </a:t>
            </a:r>
            <a:r>
              <a:rPr lang="cs-CZ" sz="2800" b="1">
                <a:latin typeface="Calibri"/>
                <a:ea typeface="Roboto"/>
                <a:cs typeface="Calibri"/>
              </a:rPr>
              <a:t>distanční typ výuky </a:t>
            </a:r>
            <a:r>
              <a:rPr lang="cs-CZ" sz="2800">
                <a:latin typeface="Calibri"/>
                <a:ea typeface="Roboto"/>
                <a:cs typeface="Calibri"/>
              </a:rPr>
              <a:t>byla provedena modernizace vzdělávacího obsahu jednotlivých kurzů pro podporu výuky předmětů v akreditovaných studijních programech PEF, a to zejména o studijní opory pro e-learning (základní informace k předmětu, materiály k přednáškám a cvičením, nahrávky přednášek, databáze zkouškových testů) a další nástroje pro podporu distančního vzdělávání.</a:t>
            </a:r>
            <a:endParaRPr lang="cs-CZ" sz="2800">
              <a:latin typeface="Calibri"/>
              <a:ea typeface="Roboto"/>
              <a:cs typeface="Roboto" panose="02000000000000000000" pitchFamily="2" charset="0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Calibri"/>
                <a:ea typeface="Roboto"/>
                <a:cs typeface="Roboto"/>
              </a:rPr>
              <a:t>Podpora pedagogické práce akademických pracovníků, profilace a inovace studijních programů</a:t>
            </a:r>
            <a:r>
              <a:rPr lang="cs-CZ" sz="2800">
                <a:latin typeface="Calibri"/>
                <a:ea typeface="Roboto"/>
                <a:cs typeface="Roboto"/>
              </a:rPr>
              <a:t> na úrovni předmětů/kurzů - 855 168 Kč</a:t>
            </a:r>
            <a:endParaRPr lang="cs-CZ" sz="2800">
              <a:latin typeface="Calibri"/>
              <a:ea typeface="Roboto"/>
              <a:cs typeface="Arial"/>
            </a:endParaRP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>
                <a:latin typeface="Calibri"/>
                <a:ea typeface="Roboto"/>
                <a:cs typeface="Roboto"/>
              </a:rPr>
              <a:t>Podpora pedagogické práce studentů </a:t>
            </a:r>
            <a:r>
              <a:rPr lang="cs-CZ" sz="2800">
                <a:latin typeface="Calibri"/>
                <a:ea typeface="Roboto"/>
                <a:cs typeface="Roboto"/>
              </a:rPr>
              <a:t>DSP - 499 400 Kč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>
                <a:latin typeface="Calibri"/>
                <a:ea typeface="Roboto"/>
                <a:cs typeface="Calibri"/>
              </a:rPr>
              <a:t>Bylo podpořeno hardwarové vybavení pro realizaci distanční (nebo hybridní) výuky a byly pořízeny další nástroje (SW a databáze) uplatnitelné při distančním vzdělávání. </a:t>
            </a:r>
            <a:endParaRPr lang="cs-CZ"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30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31D1BA9-C781-F3C1-0B4D-8302C5CD1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cs-CZ" sz="7200"/>
              <a:t>Bakalářské a diplomové práce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B36C6A-3DB6-6B44-344E-668E86F7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6B1AEF-1A12-B1AA-D96D-94AAC52449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3978687"/>
            <a:ext cx="14281150" cy="4476454"/>
          </a:xfrm>
        </p:spPr>
        <p:txBody>
          <a:bodyPr anchor="ctr"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/>
              <a:t>Nový </a:t>
            </a:r>
            <a:r>
              <a:rPr lang="cs-CZ" sz="3200" b="1"/>
              <a:t>3 stupňový systém zadávání</a:t>
            </a:r>
            <a:r>
              <a:rPr lang="cs-CZ" sz="3200"/>
              <a:t> se osvědčil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/>
              <a:t>Stabilizace počtu prací na max 18/os/rok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/>
              <a:t>Odměna za </a:t>
            </a:r>
            <a:r>
              <a:rPr lang="cs-CZ" sz="3200" b="1"/>
              <a:t>vedení více než 10 prací</a:t>
            </a:r>
            <a:r>
              <a:rPr lang="cs-CZ" sz="3200"/>
              <a:t> v češtině.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/>
              <a:t>106 lidí á 1000,- za práci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3200"/>
              <a:t>Odměna za </a:t>
            </a:r>
            <a:r>
              <a:rPr lang="cs-CZ" sz="3200" b="1"/>
              <a:t>vedení práce v anglickém jazyce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cs-CZ" sz="2800"/>
              <a:t>2000,- za každou vedenou práci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C23080-1E39-AE16-FC63-CC5A89EC4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</p:spPr>
        <p:txBody>
          <a:bodyPr lIns="91440" tIns="45720" rIns="91440" bIns="45720" anchor="t"/>
          <a:lstStyle/>
          <a:p>
            <a:pPr>
              <a:buClr>
                <a:srgbClr val="C80C0F"/>
              </a:buClr>
            </a:pPr>
            <a:r>
              <a:rPr lang="cs-CZ" b="1" cap="all">
                <a:solidFill>
                  <a:srgbClr val="C80C0F"/>
                </a:solidFill>
                <a:latin typeface="Roboto Medium"/>
                <a:cs typeface="Roboto Medium"/>
              </a:rPr>
              <a:t>Vedení závěrečných prací</a:t>
            </a:r>
          </a:p>
        </p:txBody>
      </p:sp>
    </p:spTree>
    <p:extLst>
      <p:ext uri="{BB962C8B-B14F-4D97-AF65-F5344CB8AC3E}">
        <p14:creationId xmlns:p14="http://schemas.microsoft.com/office/powerpoint/2010/main" val="2240181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28B73F5-B0FA-C516-A293-ADA183568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/>
              <a:t>Inovativní podnikání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B96FB1-97A7-B494-34DD-9FAD3207B1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>
                <a:cs typeface="Roboto Medium"/>
              </a:rPr>
              <a:t>Pedagogická činnost</a:t>
            </a:r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2B8A01D-20E0-BE7B-4373-CED561B7B8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64571"/>
            <a:ext cx="14281150" cy="5000494"/>
          </a:xfrm>
        </p:spPr>
        <p:txBody>
          <a:bodyPr anchor="ctr"/>
          <a:lstStyle/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/>
              <a:t>Znovunavázání spolupráce s vedením PEF </a:t>
            </a:r>
          </a:p>
          <a:p>
            <a:pPr lvl="1"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2800" b="1"/>
              <a:t>poděkování </a:t>
            </a:r>
            <a:r>
              <a:rPr lang="cs-CZ" sz="2800" b="1" err="1"/>
              <a:t>headcouchce</a:t>
            </a:r>
            <a:r>
              <a:rPr lang="cs-CZ" sz="2800" b="1"/>
              <a:t> dr. Gabriele Dlouhé, a garantovi programu </a:t>
            </a:r>
            <a:br>
              <a:rPr lang="cs-CZ" sz="2800" b="1"/>
            </a:br>
            <a:r>
              <a:rPr lang="cs-CZ" sz="2800" b="1"/>
              <a:t>doc. Ladislavu Pilařov</a:t>
            </a:r>
            <a:r>
              <a:rPr lang="cs-CZ" sz="2800"/>
              <a:t>i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/>
              <a:t>Sdílení prostor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/>
              <a:t>Nová akreditace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/>
              <a:t>Úspěšné navázání komerčního partnerství (Decathlon)</a:t>
            </a:r>
          </a:p>
          <a:p>
            <a:pPr>
              <a:buClr>
                <a:srgbClr val="C80C0F"/>
              </a:buClr>
              <a:buFont typeface="Arial" panose="020B0604020202020204" pitchFamily="34" charset="0"/>
              <a:buChar char="•"/>
            </a:pPr>
            <a:r>
              <a:rPr lang="cs-CZ" sz="3200"/>
              <a:t>Certifikace koučů ve Finsku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35532E-8701-3266-0389-7A390FDD9B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</p:spPr>
        <p:txBody>
          <a:bodyPr lIns="91440" tIns="45720" rIns="91440" bIns="45720" anchor="t"/>
          <a:lstStyle/>
          <a:p>
            <a:pPr>
              <a:buClr>
                <a:srgbClr val="C80C0F"/>
              </a:buClr>
            </a:pPr>
            <a:r>
              <a:rPr lang="cs-CZ" b="1" cap="all">
                <a:solidFill>
                  <a:srgbClr val="C80C0F"/>
                </a:solidFill>
                <a:latin typeface="Roboto Medium"/>
                <a:cs typeface="Roboto Medium"/>
              </a:rPr>
              <a:t>Stabilizace a ukotvení studijního programu Inovativní podnikání</a:t>
            </a:r>
          </a:p>
        </p:txBody>
      </p:sp>
    </p:spTree>
    <p:extLst>
      <p:ext uri="{BB962C8B-B14F-4D97-AF65-F5344CB8AC3E}">
        <p14:creationId xmlns:p14="http://schemas.microsoft.com/office/powerpoint/2010/main" val="9009707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ZU_PEF_prezentace_sablona.potx" id="{45C4BDE7-6939-4A0E-B521-0A2BEA74BD9A}" vid="{B9C79965-837E-4171-B818-A307FC7A8E5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098eff-d6f7-4311-89eb-1f391cba1e70">
      <UserInfo>
        <DisplayName>Čejka Martin</DisplayName>
        <AccountId>92</AccountId>
        <AccountType/>
      </UserInfo>
      <UserInfo>
        <DisplayName>Hartman Richard</DisplayName>
        <AccountId>55</AccountId>
        <AccountType/>
      </UserInfo>
      <UserInfo>
        <DisplayName>Kvasnička Roman</DisplayName>
        <AccountId>18</AccountId>
        <AccountType/>
      </UserInfo>
    </SharedWithUsers>
    <TaxCatchAll xmlns="df098eff-d6f7-4311-89eb-1f391cba1e70" xsi:nil="true"/>
    <lcf76f155ced4ddcb4097134ff3c332f xmlns="d38ab291-19a9-404d-9c93-0c13cda5f24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046EE70C5ABF4AA19A9ADD4F4CA2C7" ma:contentTypeVersion="18" ma:contentTypeDescription="Vytvoří nový dokument" ma:contentTypeScope="" ma:versionID="8fb9876c1b97ad56da543f21c3eb89f8">
  <xsd:schema xmlns:xsd="http://www.w3.org/2001/XMLSchema" xmlns:xs="http://www.w3.org/2001/XMLSchema" xmlns:p="http://schemas.microsoft.com/office/2006/metadata/properties" xmlns:ns2="d38ab291-19a9-404d-9c93-0c13cda5f24a" xmlns:ns3="df098eff-d6f7-4311-89eb-1f391cba1e70" targetNamespace="http://schemas.microsoft.com/office/2006/metadata/properties" ma:root="true" ma:fieldsID="40daf62d38c9e70f0cb724219bbd523d" ns2:_="" ns3:_="">
    <xsd:import namespace="d38ab291-19a9-404d-9c93-0c13cda5f24a"/>
    <xsd:import namespace="df098eff-d6f7-4311-89eb-1f391cba1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ab291-19a9-404d-9c93-0c13cda5f2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ů" ma:readOnly="false" ma:fieldId="{5cf76f15-5ced-4ddc-b409-7134ff3c332f}" ma:taxonomyMulti="true" ma:sspId="6104055d-a7a1-4227-823d-893947fae5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098eff-d6f7-4311-89eb-1f391cba1e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bf2fd62-10b2-4097-b91c-94249a6e70bf}" ma:internalName="TaxCatchAll" ma:showField="CatchAllData" ma:web="df098eff-d6f7-4311-89eb-1f391cba1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F843A5-A6E6-4AD0-922F-917FE2B60F44}">
  <ds:schemaRefs>
    <ds:schemaRef ds:uri="d38ab291-19a9-404d-9c93-0c13cda5f24a"/>
    <ds:schemaRef ds:uri="df098eff-d6f7-4311-89eb-1f391cba1e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EEB21-9B45-4650-9016-BE1E39AA1C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5FCAA8-71CF-4C2B-86AE-EF1196A6B7A5}">
  <ds:schemaRefs>
    <ds:schemaRef ds:uri="d38ab291-19a9-404d-9c93-0c13cda5f24a"/>
    <ds:schemaRef ds:uri="df098eff-d6f7-4311-89eb-1f391cba1e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2618</Words>
  <Application>Microsoft Office PowerPoint</Application>
  <PresentationFormat>Vlastní</PresentationFormat>
  <Paragraphs>386</Paragraphs>
  <Slides>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roboto</vt:lpstr>
      <vt:lpstr>roboto</vt:lpstr>
      <vt:lpstr>Roboto Black</vt:lpstr>
      <vt:lpstr>Roboto Medium</vt:lpstr>
      <vt:lpstr>Segoe UI</vt:lpstr>
      <vt:lpstr>Wingdings</vt:lpstr>
      <vt:lpstr>YACgEev4gKc 0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ČZU v Praze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Hruška Michal</dc:creator>
  <cp:lastModifiedBy>Šubrt Tomáš</cp:lastModifiedBy>
  <cp:revision>4</cp:revision>
  <cp:lastPrinted>2019-11-11T10:53:52Z</cp:lastPrinted>
  <dcterms:created xsi:type="dcterms:W3CDTF">2020-05-19T09:07:48Z</dcterms:created>
  <dcterms:modified xsi:type="dcterms:W3CDTF">2023-12-13T12:38:08Z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0x0101009C046EE70C5ABF4AA19A9ADD4F4CA2C7</vt:lpwstr>
  </property>
  <property fmtid="{D5CDD505-2E9C-101B-9397-08002B2CF9AE}" pid="3" name="MediaServiceImageTags">
    <vt:lpwstr/>
  </property>
</Properties>
</file>